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316" r:id="rId4"/>
    <p:sldId id="317" r:id="rId5"/>
    <p:sldId id="324" r:id="rId6"/>
    <p:sldId id="318" r:id="rId7"/>
    <p:sldId id="325" r:id="rId8"/>
    <p:sldId id="326" r:id="rId9"/>
    <p:sldId id="320" r:id="rId10"/>
    <p:sldId id="327" r:id="rId11"/>
    <p:sldId id="328" r:id="rId12"/>
    <p:sldId id="329" r:id="rId13"/>
    <p:sldId id="257" r:id="rId14"/>
    <p:sldId id="308" r:id="rId15"/>
    <p:sldId id="309" r:id="rId16"/>
    <p:sldId id="310" r:id="rId17"/>
    <p:sldId id="311" r:id="rId18"/>
    <p:sldId id="315" r:id="rId19"/>
    <p:sldId id="312" r:id="rId20"/>
    <p:sldId id="313" r:id="rId21"/>
    <p:sldId id="314" r:id="rId22"/>
    <p:sldId id="258" r:id="rId23"/>
    <p:sldId id="294" r:id="rId24"/>
    <p:sldId id="295" r:id="rId25"/>
    <p:sldId id="296" r:id="rId26"/>
    <p:sldId id="297" r:id="rId27"/>
    <p:sldId id="259" r:id="rId28"/>
    <p:sldId id="298" r:id="rId29"/>
    <p:sldId id="260" r:id="rId30"/>
    <p:sldId id="299" r:id="rId31"/>
    <p:sldId id="300" r:id="rId32"/>
    <p:sldId id="301" r:id="rId33"/>
    <p:sldId id="303" r:id="rId34"/>
    <p:sldId id="302" r:id="rId35"/>
    <p:sldId id="261" r:id="rId36"/>
    <p:sldId id="304" r:id="rId37"/>
    <p:sldId id="305" r:id="rId38"/>
    <p:sldId id="306" r:id="rId39"/>
    <p:sldId id="3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5/18/2021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5/18/2021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5/18/2021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5/18/2021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5/18/2021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ar-JO" sz="8800" dirty="0" smtClean="0">
                <a:latin typeface="Arabic Typesetting" panose="03020402040406030203" pitchFamily="66" charset="-78"/>
                <a:cs typeface="Arabic Typesetting" panose="03020402040406030203" pitchFamily="66" charset="-78"/>
              </a:rPr>
              <a:t>إنجازات قطاع النقل</a:t>
            </a:r>
            <a:br>
              <a:rPr lang="ar-JO" sz="8800" dirty="0" smtClean="0">
                <a:latin typeface="Arabic Typesetting" panose="03020402040406030203" pitchFamily="66" charset="-78"/>
                <a:cs typeface="Arabic Typesetting" panose="03020402040406030203" pitchFamily="66" charset="-78"/>
              </a:rPr>
            </a:br>
            <a:r>
              <a:rPr lang="ar-JO" sz="8800" dirty="0" smtClean="0">
                <a:latin typeface="Arabic Typesetting" panose="03020402040406030203" pitchFamily="66" charset="-78"/>
                <a:cs typeface="Arabic Typesetting" panose="03020402040406030203" pitchFamily="66" charset="-78"/>
              </a:rPr>
              <a:t>خلال 100 عام</a:t>
            </a:r>
            <a:endParaRPr lang="ar-JO" sz="8800" dirty="0">
              <a:latin typeface="Arabic Typesetting" panose="03020402040406030203" pitchFamily="66" charset="-78"/>
              <a:cs typeface="Arabic Typesetting" panose="03020402040406030203" pitchFamily="66"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333500" cy="1333500"/>
          </a:xfrm>
          <a:prstGeom prst="rect">
            <a:avLst/>
          </a:prstGeom>
        </p:spPr>
      </p:pic>
      <p:pic>
        <p:nvPicPr>
          <p:cNvPr id="9" name="Picture 8"/>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743825" y="457200"/>
            <a:ext cx="942975" cy="10763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962400"/>
            <a:ext cx="8001000" cy="2286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7973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2108121"/>
            <a:ext cx="8229600" cy="3911679"/>
          </a:xfrm>
        </p:spPr>
        <p:txBody>
          <a:bodyPr>
            <a:normAutofit/>
          </a:bodyPr>
          <a:lstStyle/>
          <a:p>
            <a:pPr algn="just"/>
            <a:r>
              <a:rPr lang="ar-JO" sz="1800" dirty="0"/>
              <a:t>جائزة التميز الحكومي العربي : حيث شاركت فيها الوزارة لعام </a:t>
            </a:r>
            <a:r>
              <a:rPr lang="ar-JO" sz="1800" dirty="0" smtClean="0"/>
              <a:t>2019: </a:t>
            </a:r>
            <a:r>
              <a:rPr lang="ar-SA" sz="1800" dirty="0" smtClean="0"/>
              <a:t>وهي </a:t>
            </a:r>
            <a:r>
              <a:rPr lang="ar-SA" sz="1800" dirty="0"/>
              <a:t>جائزة أطلقتها المنظمة العربية للتنمية الإدارية في جامعة الدول العربية بالتعاون مع حكومة دولة الإمارات العربية المتحدة بتاريخ 23 مايو 2019 وتعد الأولى من نوعها على مستوى العالم العربي في مجال التطوير والتحسين والتميز الحكومي </a:t>
            </a:r>
            <a:r>
              <a:rPr lang="ar-JO" sz="1800" dirty="0"/>
              <a:t>وقد نافست الوزارة عن  ثلاث جوائز منها : </a:t>
            </a:r>
          </a:p>
          <a:p>
            <a:pPr algn="just"/>
            <a:r>
              <a:rPr lang="ar-JO" sz="1800" dirty="0"/>
              <a:t>أ</a:t>
            </a:r>
            <a:r>
              <a:rPr lang="ar-JO" sz="1800" dirty="0" smtClean="0"/>
              <a:t>فضل </a:t>
            </a:r>
            <a:r>
              <a:rPr lang="ar-JO" sz="1800" dirty="0"/>
              <a:t>وزارة عربية</a:t>
            </a:r>
          </a:p>
          <a:p>
            <a:pPr algn="just"/>
            <a:r>
              <a:rPr lang="ar-JO" sz="1800" dirty="0"/>
              <a:t>أفضل مشروع عربي لتطوير البنية التحتية/ مشروع توسعة مطار الملكة علياء الدولي وكانت ضمن أول خمس مرشحين عن هذا </a:t>
            </a:r>
            <a:r>
              <a:rPr lang="ar-JO" sz="1800" dirty="0" smtClean="0"/>
              <a:t>البند.</a:t>
            </a:r>
            <a:endParaRPr lang="ar-JO" sz="1800" dirty="0"/>
          </a:p>
          <a:p>
            <a:pPr algn="just"/>
            <a:r>
              <a:rPr lang="ar-JO" sz="1800" dirty="0"/>
              <a:t>أ</a:t>
            </a:r>
            <a:r>
              <a:rPr lang="ar-JO" sz="1800" dirty="0" smtClean="0"/>
              <a:t>فضل </a:t>
            </a:r>
            <a:r>
              <a:rPr lang="ar-JO" sz="1800" dirty="0"/>
              <a:t>مبادرة تطويرية حكومية (مشروع تتبع المركبات الحكومية</a:t>
            </a:r>
            <a:r>
              <a:rPr lang="ar-JO" sz="1800" dirty="0" smtClean="0"/>
              <a:t>).</a:t>
            </a:r>
          </a:p>
          <a:p>
            <a:pPr marL="452628" indent="-342900" algn="just">
              <a:buFont typeface="+mj-lt"/>
              <a:buAutoNum type="arabicPeriod"/>
            </a:pPr>
            <a:endParaRPr lang="ar-JO" sz="1400" b="1" dirty="0" smtClean="0"/>
          </a:p>
          <a:p>
            <a:pPr algn="just"/>
            <a:endParaRPr lang="ar-JO" sz="1800" dirty="0"/>
          </a:p>
        </p:txBody>
      </p:sp>
      <p:sp>
        <p:nvSpPr>
          <p:cNvPr id="4" name="Rectangle 3"/>
          <p:cNvSpPr/>
          <p:nvPr/>
        </p:nvSpPr>
        <p:spPr>
          <a:xfrm>
            <a:off x="6942220" y="1700689"/>
            <a:ext cx="1393330" cy="369332"/>
          </a:xfrm>
          <a:prstGeom prst="rect">
            <a:avLst/>
          </a:prstGeom>
        </p:spPr>
        <p:txBody>
          <a:bodyPr wrap="none">
            <a:spAutoFit/>
          </a:bodyPr>
          <a:lstStyle/>
          <a:p>
            <a:pPr lvl="0" rtl="1"/>
            <a:r>
              <a:rPr lang="ar-JO" b="1" u="sng" dirty="0" smtClean="0"/>
              <a:t>في مجال التميز:</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6" name="Picture 5"/>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8" name="Rectangle 7"/>
          <p:cNvSpPr/>
          <p:nvPr/>
        </p:nvSpPr>
        <p:spPr>
          <a:xfrm>
            <a:off x="2971800" y="980332"/>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Tree>
    <p:extLst>
      <p:ext uri="{BB962C8B-B14F-4D97-AF65-F5344CB8AC3E}">
        <p14:creationId xmlns:p14="http://schemas.microsoft.com/office/powerpoint/2010/main" val="186283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458200" cy="3657600"/>
          </a:xfrm>
        </p:spPr>
        <p:txBody>
          <a:bodyPr/>
          <a:lstStyle/>
          <a:p>
            <a:pPr algn="just"/>
            <a:r>
              <a:rPr lang="ar-JO" sz="2000" dirty="0" smtClean="0"/>
              <a:t>جائزة الإبداع الحكومي: حيث شاركت وزارة النقل في جائزة المبادرة الابتكارية لعام 2019 بفكرة «</a:t>
            </a:r>
            <a:r>
              <a:rPr lang="ar-SA" sz="2000" dirty="0" smtClean="0"/>
              <a:t>استحداث</a:t>
            </a:r>
            <a:r>
              <a:rPr lang="ar-JO" sz="2000" dirty="0" smtClean="0"/>
              <a:t> نظام </a:t>
            </a:r>
            <a:r>
              <a:rPr lang="ar-JO" sz="2000" dirty="0"/>
              <a:t>الكتروني </a:t>
            </a:r>
            <a:r>
              <a:rPr lang="ar-SA" sz="2000" dirty="0"/>
              <a:t>لمتابعة تنفيذ</a:t>
            </a:r>
            <a:r>
              <a:rPr lang="ar-JO" sz="2000" dirty="0"/>
              <a:t> الخطة الاستراتيجية  لقطاع النقل </a:t>
            </a:r>
            <a:r>
              <a:rPr lang="ar-SA" sz="2000" dirty="0"/>
              <a:t>يحوي بيانات جميع مشاريع وزارة النقل والجهات المرتبطة </a:t>
            </a:r>
            <a:r>
              <a:rPr lang="ar-SA" sz="2000" dirty="0" smtClean="0"/>
              <a:t>بها</a:t>
            </a:r>
            <a:r>
              <a:rPr lang="ar-JO" sz="2000" dirty="0" smtClean="0"/>
              <a:t>»</a:t>
            </a:r>
            <a:r>
              <a:rPr lang="ar-SA" sz="2000" dirty="0" smtClean="0"/>
              <a:t>.</a:t>
            </a:r>
            <a:endParaRPr lang="ar-JO" sz="2000" dirty="0" smtClean="0"/>
          </a:p>
          <a:p>
            <a:pPr marL="109728" indent="0" algn="just">
              <a:buNone/>
            </a:pPr>
            <a:endParaRPr lang="ar-JO" sz="2000" dirty="0" smtClean="0"/>
          </a:p>
          <a:p>
            <a:pPr algn="just"/>
            <a:r>
              <a:rPr lang="ar-JO" sz="2000" dirty="0" smtClean="0"/>
              <a:t>وبالرغم من أن الوزارة لم تتأهل للمشاركة بهذه الجائزة لعام 2019 إلا </a:t>
            </a:r>
            <a:r>
              <a:rPr lang="ar-JO" sz="2000" dirty="0"/>
              <a:t>أ</a:t>
            </a:r>
            <a:r>
              <a:rPr lang="ar-JO" sz="2000" dirty="0" smtClean="0"/>
              <a:t>ن العمل على تنفيذ هذه الفكرة لايزال مستمرًّا، وذلك لما لها من دور فعال في متابعة الخطة الاستراتيجية لقطاع النقل بكافة أنماطه.</a:t>
            </a:r>
          </a:p>
          <a:p>
            <a:pPr algn="just"/>
            <a:endParaRPr lang="ar-JO" dirty="0"/>
          </a:p>
        </p:txBody>
      </p:sp>
      <p:sp>
        <p:nvSpPr>
          <p:cNvPr id="5" name="Rectangle 4"/>
          <p:cNvSpPr/>
          <p:nvPr/>
        </p:nvSpPr>
        <p:spPr>
          <a:xfrm>
            <a:off x="2895600" y="838200"/>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1333500" cy="1333500"/>
          </a:xfrm>
          <a:prstGeom prst="rect">
            <a:avLst/>
          </a:prstGeom>
        </p:spPr>
      </p:pic>
      <p:pic>
        <p:nvPicPr>
          <p:cNvPr id="7" name="Picture 6"/>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8" name="Rectangle 7"/>
          <p:cNvSpPr/>
          <p:nvPr/>
        </p:nvSpPr>
        <p:spPr>
          <a:xfrm>
            <a:off x="6817740" y="1923455"/>
            <a:ext cx="1393330" cy="369332"/>
          </a:xfrm>
          <a:prstGeom prst="rect">
            <a:avLst/>
          </a:prstGeom>
        </p:spPr>
        <p:txBody>
          <a:bodyPr wrap="none">
            <a:spAutoFit/>
          </a:bodyPr>
          <a:lstStyle/>
          <a:p>
            <a:pPr lvl="0" rtl="1"/>
            <a:r>
              <a:rPr lang="ar-JO" b="1" u="sng" dirty="0" smtClean="0"/>
              <a:t>في مجال التميز:</a:t>
            </a:r>
            <a:endParaRPr lang="en-US" b="1" dirty="0"/>
          </a:p>
        </p:txBody>
      </p:sp>
    </p:spTree>
    <p:extLst>
      <p:ext uri="{BB962C8B-B14F-4D97-AF65-F5344CB8AC3E}">
        <p14:creationId xmlns:p14="http://schemas.microsoft.com/office/powerpoint/2010/main" val="274211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686800" cy="3657600"/>
          </a:xfrm>
        </p:spPr>
        <p:txBody>
          <a:bodyPr>
            <a:normAutofit/>
          </a:bodyPr>
          <a:lstStyle/>
          <a:p>
            <a:pPr algn="just"/>
            <a:r>
              <a:rPr lang="ar-JO" sz="2200" dirty="0"/>
              <a:t>جائزة الموظف المثالي والمتميز في الخدمة </a:t>
            </a:r>
            <a:r>
              <a:rPr lang="ar-JO" sz="2200" dirty="0" smtClean="0"/>
              <a:t>المدنية: حيث حصل </a:t>
            </a:r>
            <a:r>
              <a:rPr lang="ar-JO" sz="2200" dirty="0"/>
              <a:t>عدد من موظفي وزارة النقل على جائزة الموظف المثالي والمتميز في الخدمة المدنية للوظائف </a:t>
            </a:r>
            <a:r>
              <a:rPr lang="ar-JO" sz="2200" dirty="0" smtClean="0"/>
              <a:t>القيادية </a:t>
            </a:r>
            <a:r>
              <a:rPr lang="ar-JO" sz="2200" dirty="0" err="1" smtClean="0"/>
              <a:t>والإشرافية</a:t>
            </a:r>
            <a:r>
              <a:rPr lang="ar-JO" sz="2200" dirty="0" smtClean="0"/>
              <a:t> </a:t>
            </a:r>
            <a:r>
              <a:rPr lang="ar-JO" sz="2200" dirty="0"/>
              <a:t>في الفئات المختلفة، وعلى النحو التالي</a:t>
            </a:r>
            <a:r>
              <a:rPr lang="ar-JO" sz="2200" dirty="0" smtClean="0"/>
              <a:t>:</a:t>
            </a:r>
          </a:p>
          <a:p>
            <a:pPr marL="109728" indent="0" algn="just">
              <a:buNone/>
            </a:pPr>
            <a:endParaRPr lang="ar-JO" sz="2200" dirty="0"/>
          </a:p>
          <a:p>
            <a:pPr marL="452628" indent="-342900" algn="just">
              <a:buFont typeface="+mj-lt"/>
              <a:buAutoNum type="arabicPeriod"/>
            </a:pPr>
            <a:r>
              <a:rPr lang="ar-JO" sz="1800" b="1" dirty="0"/>
              <a:t>م. قيس </a:t>
            </a:r>
            <a:r>
              <a:rPr lang="ar-JO" sz="1800" b="1" dirty="0" err="1"/>
              <a:t>قوقزة</a:t>
            </a:r>
            <a:r>
              <a:rPr lang="ar-JO" sz="1800" b="1" dirty="0"/>
              <a:t> / الفئة الأولى للوظائف القيادية </a:t>
            </a:r>
            <a:r>
              <a:rPr lang="ar-JO" sz="1800" b="1" dirty="0" err="1"/>
              <a:t>والإشرافية</a:t>
            </a:r>
            <a:r>
              <a:rPr lang="ar-JO" sz="1800" b="1" dirty="0"/>
              <a:t> للدورة التاسعة لعام 2017 وبالمركز </a:t>
            </a:r>
            <a:r>
              <a:rPr lang="ar-JO" sz="1800" b="1" dirty="0" smtClean="0"/>
              <a:t>الأول </a:t>
            </a:r>
            <a:r>
              <a:rPr lang="ar-JO" sz="1800" b="1" dirty="0"/>
              <a:t>بين جميع المتنافسين.</a:t>
            </a:r>
          </a:p>
          <a:p>
            <a:pPr marL="452628" indent="-342900" algn="just">
              <a:buFont typeface="+mj-lt"/>
              <a:buAutoNum type="arabicPeriod"/>
            </a:pPr>
            <a:r>
              <a:rPr lang="ar-JO" sz="1800" b="1" dirty="0"/>
              <a:t>م. أسامة </a:t>
            </a:r>
            <a:r>
              <a:rPr lang="ar-JO" sz="1800" b="1" dirty="0" err="1"/>
              <a:t>كرادشة</a:t>
            </a:r>
            <a:r>
              <a:rPr lang="ar-JO" sz="1800" b="1" dirty="0"/>
              <a:t> / الفئة الأولى للوظائف القيادية </a:t>
            </a:r>
            <a:r>
              <a:rPr lang="ar-JO" sz="1800" b="1" dirty="0" err="1"/>
              <a:t>والإشرافية</a:t>
            </a:r>
            <a:r>
              <a:rPr lang="ar-JO" sz="1800" b="1" dirty="0"/>
              <a:t> للدورة الخامسة لعام 2016.</a:t>
            </a:r>
          </a:p>
          <a:p>
            <a:pPr marL="452628" indent="-342900" algn="just">
              <a:buFont typeface="+mj-lt"/>
              <a:buAutoNum type="arabicPeriod"/>
            </a:pPr>
            <a:r>
              <a:rPr lang="ar-JO" sz="1800" b="1" dirty="0"/>
              <a:t>السيدة وفاء حكيم / الفئة الثالثة /  الدورة الرابعة لعام 2011.</a:t>
            </a:r>
          </a:p>
          <a:p>
            <a:endParaRPr lang="ar-JO" dirty="0"/>
          </a:p>
        </p:txBody>
      </p:sp>
      <p:sp>
        <p:nvSpPr>
          <p:cNvPr id="5" name="Rectangle 4"/>
          <p:cNvSpPr/>
          <p:nvPr/>
        </p:nvSpPr>
        <p:spPr>
          <a:xfrm>
            <a:off x="2895600" y="838200"/>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1333500" cy="1333500"/>
          </a:xfrm>
          <a:prstGeom prst="rect">
            <a:avLst/>
          </a:prstGeom>
        </p:spPr>
      </p:pic>
      <p:pic>
        <p:nvPicPr>
          <p:cNvPr id="7" name="Picture 6"/>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8" name="Rectangle 7"/>
          <p:cNvSpPr/>
          <p:nvPr/>
        </p:nvSpPr>
        <p:spPr>
          <a:xfrm>
            <a:off x="6817740" y="1923455"/>
            <a:ext cx="1393330" cy="369332"/>
          </a:xfrm>
          <a:prstGeom prst="rect">
            <a:avLst/>
          </a:prstGeom>
        </p:spPr>
        <p:txBody>
          <a:bodyPr wrap="none">
            <a:spAutoFit/>
          </a:bodyPr>
          <a:lstStyle/>
          <a:p>
            <a:pPr lvl="0" rtl="1"/>
            <a:r>
              <a:rPr lang="ar-JO" b="1" u="sng" dirty="0" smtClean="0"/>
              <a:t>في مجال التميز:</a:t>
            </a:r>
            <a:endParaRPr lang="en-US" b="1" dirty="0"/>
          </a:p>
        </p:txBody>
      </p:sp>
    </p:spTree>
    <p:extLst>
      <p:ext uri="{BB962C8B-B14F-4D97-AF65-F5344CB8AC3E}">
        <p14:creationId xmlns:p14="http://schemas.microsoft.com/office/powerpoint/2010/main" val="304055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16"/>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279916"/>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287079" y="1790700"/>
            <a:ext cx="8686800" cy="3970318"/>
          </a:xfrm>
          <a:prstGeom prst="rect">
            <a:avLst/>
          </a:prstGeom>
        </p:spPr>
        <p:txBody>
          <a:bodyPr wrap="square">
            <a:spAutoFit/>
          </a:bodyPr>
          <a:lstStyle/>
          <a:p>
            <a:pPr marL="285750" lvl="0" indent="-285750" algn="just" rtl="1">
              <a:buFont typeface="Arial" panose="020B0604020202020204" pitchFamily="34" charset="0"/>
              <a:buChar char="•"/>
            </a:pPr>
            <a:r>
              <a:rPr lang="ar-JO" b="1" u="sng" dirty="0" smtClean="0"/>
              <a:t>الإطار </a:t>
            </a:r>
            <a:r>
              <a:rPr lang="ar-JO" b="1" u="sng" dirty="0"/>
              <a:t>التشريعي</a:t>
            </a:r>
            <a:r>
              <a:rPr lang="ar-JO" b="1" u="sng" dirty="0" smtClean="0"/>
              <a:t>:</a:t>
            </a:r>
            <a:endParaRPr lang="en-US" dirty="0"/>
          </a:p>
          <a:p>
            <a:pPr marL="285750" lvl="0" indent="-285750" algn="just" rtl="1">
              <a:buFont typeface="Arial" panose="020B0604020202020204" pitchFamily="34" charset="0"/>
              <a:buChar char="•"/>
            </a:pPr>
            <a:r>
              <a:rPr lang="ar-JO" dirty="0" smtClean="0"/>
              <a:t>صدر نظام </a:t>
            </a:r>
            <a:r>
              <a:rPr lang="ar-JO" dirty="0"/>
              <a:t>النقل على الطرق رقم 807 لسنة 1927.</a:t>
            </a:r>
            <a:endParaRPr lang="en-US" dirty="0"/>
          </a:p>
          <a:p>
            <a:pPr marL="285750" lvl="0" indent="-285750" algn="just" rtl="1">
              <a:buFont typeface="Arial" panose="020B0604020202020204" pitchFamily="34" charset="0"/>
              <a:buChar char="•"/>
            </a:pPr>
            <a:r>
              <a:rPr lang="ar-JO" dirty="0"/>
              <a:t>صدر قانون نقليات الطرق رقم (116) لسنة 1926 وهو يعرف المركبات والطرق والمركبات الميكانيكية </a:t>
            </a:r>
            <a:r>
              <a:rPr lang="ar-JO" dirty="0" smtClean="0"/>
              <a:t>وأنواع </a:t>
            </a:r>
            <a:r>
              <a:rPr lang="ar-JO" dirty="0"/>
              <a:t>وسائط النقل وشروط الحصول على الرخص.</a:t>
            </a:r>
            <a:endParaRPr lang="en-US" dirty="0"/>
          </a:p>
          <a:p>
            <a:pPr marL="285750" lvl="0" indent="-285750" algn="just" rtl="1">
              <a:buFont typeface="Arial" panose="020B0604020202020204" pitchFamily="34" charset="0"/>
              <a:buChar char="•"/>
            </a:pPr>
            <a:r>
              <a:rPr lang="ar-JO" dirty="0"/>
              <a:t>صدر قانون النقل على الطرق رقم (6) لسنة 1936 حيث يحدد هذا القانون شروط اقتناء المركبات.</a:t>
            </a:r>
            <a:endParaRPr lang="en-US" dirty="0"/>
          </a:p>
          <a:p>
            <a:pPr marL="285750" lvl="0" indent="-285750" algn="just" rtl="1">
              <a:buFont typeface="Arial" panose="020B0604020202020204" pitchFamily="34" charset="0"/>
              <a:buChar char="•"/>
            </a:pPr>
            <a:r>
              <a:rPr lang="ar-JO" dirty="0"/>
              <a:t>صدر قانون النقل على الطرق رقم (49) لسنة 1958، حيث يذكر هذا القانون </a:t>
            </a:r>
            <a:r>
              <a:rPr lang="ar-JO" dirty="0" smtClean="0"/>
              <a:t>بأنه </a:t>
            </a:r>
            <a:r>
              <a:rPr lang="ar-JO" dirty="0"/>
              <a:t>يجب </a:t>
            </a:r>
            <a:r>
              <a:rPr lang="ar-JO" dirty="0" smtClean="0"/>
              <a:t>أن </a:t>
            </a:r>
            <a:r>
              <a:rPr lang="ar-JO" dirty="0"/>
              <a:t>يكون ضمن </a:t>
            </a:r>
            <a:r>
              <a:rPr lang="ar-JO" dirty="0" smtClean="0"/>
              <a:t>أعضاء </a:t>
            </a:r>
            <a:r>
              <a:rPr lang="ar-JO" dirty="0"/>
              <a:t>لجنة السير المركزية عضو من وزارة النقل وفي لجنة السير الفرعية عضو من مؤسسة النقل العام.</a:t>
            </a:r>
            <a:endParaRPr lang="en-US" dirty="0"/>
          </a:p>
          <a:p>
            <a:pPr marL="285750" indent="-285750" algn="just" rtl="1">
              <a:buFont typeface="Arial" panose="020B0604020202020204" pitchFamily="34" charset="0"/>
              <a:buChar char="•"/>
            </a:pPr>
            <a:r>
              <a:rPr lang="ar-JO" dirty="0"/>
              <a:t>قرر مجلس الوزراء بقراره رقم ( 1382 ) تاريخ 8/9/1962 منح شركة اتحاد باصات العاصمة المساهمة المحدودة حق تشغيل وتسيير الباصات على كافة الخطوط الواقعة ضمن منطقة الامتياز بموجب اتفاقية الامتياز بين الحكومة والاتحاد.</a:t>
            </a:r>
            <a:endParaRPr lang="en-US" dirty="0"/>
          </a:p>
          <a:p>
            <a:pPr marL="285750" indent="-285750" algn="just" rtl="1">
              <a:buFont typeface="Arial" panose="020B0604020202020204" pitchFamily="34" charset="0"/>
              <a:buChar char="•"/>
            </a:pPr>
            <a:r>
              <a:rPr lang="ar-JO" dirty="0"/>
              <a:t>صدر قانون مؤسسة النقل العام لسنة 1975 وترتبط بوزير النقل.</a:t>
            </a:r>
            <a:endParaRPr lang="en-US" dirty="0"/>
          </a:p>
          <a:p>
            <a:pPr marL="285750" indent="-285750" algn="just" rtl="1">
              <a:buFont typeface="Arial" panose="020B0604020202020204" pitchFamily="34" charset="0"/>
              <a:buChar char="•"/>
            </a:pPr>
            <a:r>
              <a:rPr lang="ar-JO" dirty="0"/>
              <a:t>صدر قانون النقل العام للركاب رقم (48) لسنة 2001.</a:t>
            </a:r>
            <a:endParaRPr lang="en-US" dirty="0"/>
          </a:p>
          <a:p>
            <a:pPr marL="285750" indent="-285750" algn="just" rtl="1">
              <a:buFont typeface="Arial" panose="020B0604020202020204" pitchFamily="34" charset="0"/>
              <a:buChar char="•"/>
            </a:pPr>
            <a:r>
              <a:rPr lang="ar-JO" dirty="0"/>
              <a:t>صدر قانون نقل البضائع رقم (46) لسنة 2002 ومازال </a:t>
            </a:r>
            <a:r>
              <a:rPr lang="ar-JO" dirty="0" smtClean="0"/>
              <a:t>ساريًا.</a:t>
            </a:r>
            <a:endParaRPr lang="en-US" dirty="0"/>
          </a:p>
          <a:p>
            <a:pPr marL="285750" indent="-285750" algn="just" rtl="1">
              <a:buFont typeface="Arial" panose="020B0604020202020204" pitchFamily="34" charset="0"/>
              <a:buChar char="•"/>
            </a:pPr>
            <a:r>
              <a:rPr lang="ar-JO" dirty="0"/>
              <a:t>صدر قانون هيئة تنظيم النقل البري رقم (4) لسنة 2011 ومازال ساريًا.</a:t>
            </a:r>
            <a:endParaRPr lang="ar-JO" dirty="0" smtClean="0"/>
          </a:p>
        </p:txBody>
      </p:sp>
    </p:spTree>
    <p:extLst>
      <p:ext uri="{BB962C8B-B14F-4D97-AF65-F5344CB8AC3E}">
        <p14:creationId xmlns:p14="http://schemas.microsoft.com/office/powerpoint/2010/main" val="1291333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16"/>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279916"/>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152400" y="1790700"/>
            <a:ext cx="8821479" cy="4247317"/>
          </a:xfrm>
          <a:prstGeom prst="rect">
            <a:avLst/>
          </a:prstGeom>
        </p:spPr>
        <p:txBody>
          <a:bodyPr wrap="square">
            <a:spAutoFit/>
          </a:bodyPr>
          <a:lstStyle/>
          <a:p>
            <a:pPr marL="285750" lvl="0" indent="-285750" algn="just" rtl="1">
              <a:buFont typeface="Arial" panose="020B0604020202020204" pitchFamily="34" charset="0"/>
              <a:buChar char="•"/>
            </a:pPr>
            <a:r>
              <a:rPr lang="ar-JO" b="1" u="sng" dirty="0" smtClean="0"/>
              <a:t>الإطار </a:t>
            </a:r>
            <a:r>
              <a:rPr lang="ar-JO" b="1" u="sng" dirty="0"/>
              <a:t>التشريعي</a:t>
            </a:r>
            <a:r>
              <a:rPr lang="ar-JO" b="1" u="sng" dirty="0" smtClean="0"/>
              <a:t>:</a:t>
            </a:r>
            <a:endParaRPr lang="en-US" dirty="0"/>
          </a:p>
          <a:p>
            <a:pPr marL="285750" indent="-285750" algn="just" rtl="1">
              <a:buFont typeface="Arial" panose="020B0604020202020204" pitchFamily="34" charset="0"/>
              <a:buChar char="•"/>
            </a:pPr>
            <a:r>
              <a:rPr lang="ar-JO" dirty="0" smtClean="0"/>
              <a:t>تعديل نظام ترخيص شركات ومكاتب سيارات التأجير بموجب النظام المعدل رقم 71 لسنة 2015 والصادر بتاريخ 16/8/2015.</a:t>
            </a:r>
            <a:endParaRPr lang="en-US" dirty="0" smtClean="0"/>
          </a:p>
          <a:p>
            <a:pPr marL="285750" indent="-285750" algn="just" rtl="1">
              <a:buFont typeface="Arial" panose="020B0604020202020204" pitchFamily="34" charset="0"/>
              <a:buChar char="•"/>
            </a:pPr>
            <a:r>
              <a:rPr lang="ar-JO" dirty="0" smtClean="0"/>
              <a:t>تعديل أسس وشروط منح التراخيص والتصاريح لتشغيل خطوط نقل الركاب بموجب الأسس المعدلة لسنة 2015.</a:t>
            </a:r>
            <a:endParaRPr lang="en-US" dirty="0" smtClean="0"/>
          </a:p>
          <a:p>
            <a:pPr marL="285750" indent="-285750" algn="just" rtl="1">
              <a:buFont typeface="Arial" panose="020B0604020202020204" pitchFamily="34" charset="0"/>
              <a:buChar char="•"/>
            </a:pPr>
            <a:r>
              <a:rPr lang="ar-JO" dirty="0"/>
              <a:t>إ</a:t>
            </a:r>
            <a:r>
              <a:rPr lang="ar-JO" dirty="0" smtClean="0"/>
              <a:t>صدار تعليمات تحديد ألوان وسائط النقل العام للركاب والبيانات الواجب توافرها داخل وسائط النقل العام وخارجها لسنة 2015 الصادرة بتاريخ 17/5/2015.</a:t>
            </a:r>
            <a:endParaRPr lang="en-US" dirty="0" smtClean="0"/>
          </a:p>
          <a:p>
            <a:pPr marL="285750" indent="-285750" algn="just" rtl="1">
              <a:buFont typeface="Arial" panose="020B0604020202020204" pitchFamily="34" charset="0"/>
              <a:buChar char="•"/>
            </a:pPr>
            <a:r>
              <a:rPr lang="ar-JO" dirty="0"/>
              <a:t>إصدار المواصفات </a:t>
            </a:r>
            <a:r>
              <a:rPr lang="ar-JO" dirty="0" smtClean="0"/>
              <a:t>والشروط اللازمة الواجب توافرها في حافلات النقل العام لسنة 2015 والصادرة بتاريخ 1/4/2015. </a:t>
            </a:r>
            <a:endParaRPr lang="en-US" dirty="0" smtClean="0"/>
          </a:p>
          <a:p>
            <a:pPr marL="285750" indent="-285750" algn="just" rtl="1">
              <a:buFont typeface="Arial" panose="020B0604020202020204" pitchFamily="34" charset="0"/>
              <a:buChar char="•"/>
            </a:pPr>
            <a:r>
              <a:rPr lang="ar-JO" dirty="0" smtClean="0"/>
              <a:t>تم تعديل أسس وشروط منح التراخيص والتصاريح لمكاتب التكسي والسيارات العاملة تحت ادارتها لسنة 2017.</a:t>
            </a:r>
            <a:endParaRPr lang="en-US" dirty="0" smtClean="0"/>
          </a:p>
          <a:p>
            <a:pPr marL="285750" indent="-285750" algn="just" rtl="1">
              <a:buFont typeface="Arial" panose="020B0604020202020204" pitchFamily="34" charset="0"/>
              <a:buChar char="•"/>
            </a:pPr>
            <a:r>
              <a:rPr lang="ar-JO" dirty="0" smtClean="0"/>
              <a:t>تم تعديل تعليمات ترخيص مكاتب السيارات الفخمة  (الليموزين) لسنة 2017.</a:t>
            </a:r>
            <a:endParaRPr lang="en-US" dirty="0" smtClean="0"/>
          </a:p>
          <a:p>
            <a:pPr marL="285750" indent="-285750" algn="just" rtl="1">
              <a:buFont typeface="Arial" panose="020B0604020202020204" pitchFamily="34" charset="0"/>
              <a:buChar char="•"/>
            </a:pPr>
            <a:r>
              <a:rPr lang="ar-JO" dirty="0" smtClean="0"/>
              <a:t>تم </a:t>
            </a:r>
            <a:r>
              <a:rPr lang="ar-JO" dirty="0"/>
              <a:t>إصدار قانون </a:t>
            </a:r>
            <a:r>
              <a:rPr lang="ar-JO" dirty="0" smtClean="0"/>
              <a:t>تنظيم نقل الركاب لعام 2017 .</a:t>
            </a:r>
            <a:endParaRPr lang="en-US" dirty="0" smtClean="0"/>
          </a:p>
          <a:p>
            <a:pPr marL="285750" indent="-285750" algn="just" rtl="1">
              <a:buFont typeface="Arial" panose="020B0604020202020204" pitchFamily="34" charset="0"/>
              <a:buChar char="•"/>
            </a:pPr>
            <a:r>
              <a:rPr lang="ar-JO" dirty="0"/>
              <a:t>إصدار قانون </a:t>
            </a:r>
            <a:r>
              <a:rPr lang="ar-JO" dirty="0" smtClean="0"/>
              <a:t>النقل متعدد الوسائط رقم (29) لسنة 2018 .</a:t>
            </a:r>
          </a:p>
          <a:p>
            <a:pPr marL="285750" indent="-285750" algn="just" rtl="1">
              <a:buFont typeface="Arial" panose="020B0604020202020204" pitchFamily="34" charset="0"/>
              <a:buChar char="•"/>
            </a:pPr>
            <a:r>
              <a:rPr lang="ar-JO" dirty="0"/>
              <a:t>إصدار تعليمات </a:t>
            </a:r>
            <a:r>
              <a:rPr lang="ar-JO" dirty="0" smtClean="0"/>
              <a:t>معدلة  لتنظيم نقل الركاب من خلال استخدام التطبيقات الذكية صادر بموجب أحكام نظام تنظيم نقل الركاب من خلال استخدام التطبيقات الذكية رقم (9) لسنة 2018.</a:t>
            </a:r>
            <a:endParaRPr lang="en-US" dirty="0" smtClean="0"/>
          </a:p>
          <a:p>
            <a:pPr marL="285750" indent="-285750" algn="just" rtl="1">
              <a:buFont typeface="Arial" panose="020B0604020202020204" pitchFamily="34" charset="0"/>
              <a:buChar char="•"/>
            </a:pPr>
            <a:r>
              <a:rPr lang="ar-JO" dirty="0" smtClean="0"/>
              <a:t>إصدار </a:t>
            </a:r>
            <a:r>
              <a:rPr lang="ar-JO" dirty="0"/>
              <a:t>نظام </a:t>
            </a:r>
            <a:r>
              <a:rPr lang="ar-JO" dirty="0" smtClean="0"/>
              <a:t>ترخيص مقدمي خدمات النقل المدرسي لسنة (2018). </a:t>
            </a:r>
            <a:endParaRPr lang="ar-JO" dirty="0"/>
          </a:p>
        </p:txBody>
      </p:sp>
    </p:spTree>
    <p:extLst>
      <p:ext uri="{BB962C8B-B14F-4D97-AF65-F5344CB8AC3E}">
        <p14:creationId xmlns:p14="http://schemas.microsoft.com/office/powerpoint/2010/main" val="15819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16"/>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279916"/>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3" name="Rectangle 2"/>
          <p:cNvSpPr/>
          <p:nvPr/>
        </p:nvSpPr>
        <p:spPr>
          <a:xfrm>
            <a:off x="552450" y="1613416"/>
            <a:ext cx="8153400" cy="3416320"/>
          </a:xfrm>
          <a:prstGeom prst="rect">
            <a:avLst/>
          </a:prstGeom>
        </p:spPr>
        <p:txBody>
          <a:bodyPr wrap="square">
            <a:spAutoFit/>
          </a:bodyPr>
          <a:lstStyle/>
          <a:p>
            <a:pPr lvl="0" algn="just" rtl="1"/>
            <a:r>
              <a:rPr lang="ar-JO" b="1" u="sng" dirty="0"/>
              <a:t>مجال تكنولوجيا المعلومات:</a:t>
            </a:r>
            <a:endParaRPr lang="en-US" b="1" dirty="0"/>
          </a:p>
          <a:p>
            <a:pPr algn="just" rtl="1"/>
            <a:r>
              <a:rPr lang="ar-JO" b="1" dirty="0"/>
              <a:t> </a:t>
            </a:r>
            <a:endParaRPr lang="en-US" dirty="0"/>
          </a:p>
          <a:p>
            <a:pPr marL="285750" indent="-285750" algn="just" rtl="1">
              <a:buFont typeface="Arial" panose="020B0604020202020204" pitchFamily="34" charset="0"/>
              <a:buChar char="•"/>
            </a:pPr>
            <a:r>
              <a:rPr lang="ar-JO" dirty="0"/>
              <a:t>أتمتة خدمات قطاع نقل البضائع من خلال منظومة إلكترونية لوثيقة </a:t>
            </a:r>
            <a:r>
              <a:rPr lang="ar-JO" dirty="0" smtClean="0"/>
              <a:t>النقل، ومشاريع </a:t>
            </a:r>
            <a:r>
              <a:rPr lang="ar-JO" dirty="0"/>
              <a:t>المنظومة </a:t>
            </a:r>
            <a:r>
              <a:rPr lang="ar-JO" dirty="0" smtClean="0"/>
              <a:t>الإلكترونية </a:t>
            </a:r>
            <a:r>
              <a:rPr lang="ar-JO" dirty="0"/>
              <a:t>لوثيقة النقل (</a:t>
            </a:r>
            <a:r>
              <a:rPr lang="en-US" dirty="0"/>
              <a:t>E-Waybill</a:t>
            </a:r>
            <a:r>
              <a:rPr lang="ar-JO" dirty="0"/>
              <a:t>): </a:t>
            </a:r>
            <a:r>
              <a:rPr lang="ar-JO" dirty="0" smtClean="0"/>
              <a:t>تطبيقًا </a:t>
            </a:r>
            <a:r>
              <a:rPr lang="ar-JO" dirty="0"/>
              <a:t>لقانون نقل البضائع على الطرق رقم (21) لسنة 2006 </a:t>
            </a:r>
            <a:r>
              <a:rPr lang="ar-JO" dirty="0" smtClean="0"/>
              <a:t>واستنادًا </a:t>
            </a:r>
            <a:r>
              <a:rPr lang="ar-JO" dirty="0"/>
              <a:t>لتكليف رئاسة الوزراء للهيئة بتنظيم العمل بوثيقة النقل ولغايات تحسين وتنظيم خدمات نقل البضائع على </a:t>
            </a:r>
            <a:r>
              <a:rPr lang="ar-JO" dirty="0" smtClean="0"/>
              <a:t>الطرق، تم </a:t>
            </a:r>
            <a:r>
              <a:rPr lang="ar-JO" dirty="0"/>
              <a:t>تفعيل وتشغيل المنظومة </a:t>
            </a:r>
            <a:r>
              <a:rPr lang="ar-JO" dirty="0" smtClean="0"/>
              <a:t>الإلكترونية </a:t>
            </a:r>
            <a:r>
              <a:rPr lang="ar-JO" dirty="0"/>
              <a:t>لوثيقة النقل </a:t>
            </a:r>
            <a:r>
              <a:rPr lang="ar-JO" dirty="0" smtClean="0"/>
              <a:t>اعتبارًا </a:t>
            </a:r>
            <a:r>
              <a:rPr lang="ar-JO" dirty="0"/>
              <a:t>من تاريخ 1/1/2018.</a:t>
            </a:r>
            <a:r>
              <a:rPr lang="ar-JO" b="1" dirty="0"/>
              <a:t> </a:t>
            </a:r>
            <a:endParaRPr lang="ar-JO" b="1" dirty="0" smtClean="0"/>
          </a:p>
          <a:p>
            <a:pPr marL="285750" indent="-285750" algn="just" rtl="1">
              <a:buFont typeface="Arial" panose="020B0604020202020204" pitchFamily="34" charset="0"/>
              <a:buChar char="•"/>
            </a:pPr>
            <a:r>
              <a:rPr lang="ar-JO" dirty="0" smtClean="0"/>
              <a:t>قامت </a:t>
            </a:r>
            <a:r>
              <a:rPr lang="ar-JO" dirty="0"/>
              <a:t>الهيئة باحالة عطاء بناء قاعدة بيانات متطورة للمضي </a:t>
            </a:r>
            <a:r>
              <a:rPr lang="ar-JO" dirty="0" smtClean="0"/>
              <a:t>قدمًا </a:t>
            </a:r>
            <a:r>
              <a:rPr lang="ar-JO" dirty="0"/>
              <a:t>مع برنامج التحول </a:t>
            </a:r>
            <a:r>
              <a:rPr lang="ar-JO" dirty="0" smtClean="0"/>
              <a:t>الإلكتروني </a:t>
            </a:r>
            <a:r>
              <a:rPr lang="ar-JO" dirty="0"/>
              <a:t>ليصار </a:t>
            </a:r>
            <a:r>
              <a:rPr lang="ar-JO" dirty="0" err="1" smtClean="0"/>
              <a:t>لأتمتة</a:t>
            </a:r>
            <a:r>
              <a:rPr lang="ar-JO" dirty="0" smtClean="0"/>
              <a:t> </a:t>
            </a:r>
            <a:r>
              <a:rPr lang="ar-JO" dirty="0"/>
              <a:t>خدمات الهيئة الرئيسية بشكل كامل في مجال نقل </a:t>
            </a:r>
            <a:r>
              <a:rPr lang="ar-JO" dirty="0" smtClean="0"/>
              <a:t>الركاب، وسيتم </a:t>
            </a:r>
            <a:r>
              <a:rPr lang="ar-JO" dirty="0"/>
              <a:t>الانتهاء من مراحل العطاء بنهاية 2020.</a:t>
            </a:r>
            <a:endParaRPr lang="en-US" dirty="0"/>
          </a:p>
          <a:p>
            <a:pPr marL="285750" indent="-285750" algn="just" rtl="1">
              <a:buFont typeface="Arial" panose="020B0604020202020204" pitchFamily="34" charset="0"/>
              <a:buChar char="•"/>
            </a:pPr>
            <a:r>
              <a:rPr lang="ar-JO" dirty="0" smtClean="0"/>
              <a:t>تم </a:t>
            </a:r>
            <a:r>
              <a:rPr lang="ar-JO" dirty="0"/>
              <a:t>اعتماد خطة التحول </a:t>
            </a:r>
            <a:r>
              <a:rPr lang="ar-JO" dirty="0" smtClean="0"/>
              <a:t>الإلكتروني </a:t>
            </a:r>
            <a:r>
              <a:rPr lang="ar-JO" dirty="0"/>
              <a:t>للهيئة </a:t>
            </a:r>
            <a:r>
              <a:rPr lang="ar-JO" dirty="0" smtClean="0"/>
              <a:t>للأعوام (2019-2021)، </a:t>
            </a:r>
            <a:r>
              <a:rPr lang="ar-JO" dirty="0"/>
              <a:t>والتي سيصار من خلالها </a:t>
            </a:r>
            <a:r>
              <a:rPr lang="ar-JO" dirty="0" smtClean="0"/>
              <a:t>إلى </a:t>
            </a:r>
            <a:r>
              <a:rPr lang="ar-JO" dirty="0" err="1"/>
              <a:t>أ</a:t>
            </a:r>
            <a:r>
              <a:rPr lang="ar-JO" dirty="0" err="1" smtClean="0"/>
              <a:t>تمتة</a:t>
            </a:r>
            <a:r>
              <a:rPr lang="ar-JO" dirty="0" smtClean="0"/>
              <a:t> </a:t>
            </a:r>
            <a:r>
              <a:rPr lang="ar-JO" dirty="0"/>
              <a:t>الخدمات </a:t>
            </a:r>
            <a:r>
              <a:rPr lang="ar-JO" dirty="0" smtClean="0"/>
              <a:t>الإلكترونية </a:t>
            </a:r>
            <a:r>
              <a:rPr lang="ar-JO" dirty="0"/>
              <a:t>لقطاعي نقل الركاب والبضائع لتسهيل وتبسيط </a:t>
            </a:r>
            <a:r>
              <a:rPr lang="ar-JO" dirty="0" smtClean="0"/>
              <a:t>الإجراءات </a:t>
            </a:r>
            <a:r>
              <a:rPr lang="ar-JO" dirty="0"/>
              <a:t>لمتلقي الخدمات من </a:t>
            </a:r>
            <a:r>
              <a:rPr lang="ar-JO" dirty="0" smtClean="0"/>
              <a:t>القطاعين </a:t>
            </a:r>
            <a:r>
              <a:rPr lang="ar-JO" dirty="0"/>
              <a:t>العام والخاص </a:t>
            </a:r>
            <a:r>
              <a:rPr lang="ar-JO" dirty="0" smtClean="0"/>
              <a:t>.</a:t>
            </a:r>
            <a:endParaRPr lang="en-US" dirty="0"/>
          </a:p>
        </p:txBody>
      </p:sp>
    </p:spTree>
    <p:extLst>
      <p:ext uri="{BB962C8B-B14F-4D97-AF65-F5344CB8AC3E}">
        <p14:creationId xmlns:p14="http://schemas.microsoft.com/office/powerpoint/2010/main" val="2987690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76200"/>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10" name="Rectangle 9"/>
          <p:cNvSpPr/>
          <p:nvPr/>
        </p:nvSpPr>
        <p:spPr>
          <a:xfrm>
            <a:off x="152400" y="1447800"/>
            <a:ext cx="8839200" cy="5309146"/>
          </a:xfrm>
          <a:prstGeom prst="rect">
            <a:avLst/>
          </a:prstGeom>
        </p:spPr>
        <p:txBody>
          <a:bodyPr wrap="square">
            <a:spAutoFit/>
          </a:bodyPr>
          <a:lstStyle/>
          <a:p>
            <a:pPr lvl="0" algn="just" rtl="1"/>
            <a:r>
              <a:rPr lang="ar-JO" sz="2400" b="1" u="sng" dirty="0" smtClean="0"/>
              <a:t>الدراسات</a:t>
            </a:r>
            <a:endParaRPr lang="en-US" sz="2400" b="1" dirty="0"/>
          </a:p>
          <a:p>
            <a:pPr algn="just" rtl="1"/>
            <a:r>
              <a:rPr lang="en-US" sz="900" b="1" dirty="0"/>
              <a:t> </a:t>
            </a:r>
            <a:endParaRPr lang="en-US" sz="100" dirty="0"/>
          </a:p>
          <a:p>
            <a:pPr lvl="0" algn="just" rtl="1"/>
            <a:r>
              <a:rPr lang="ar-JO" b="1" u="sng" dirty="0"/>
              <a:t>دراسة المخطط الشمولي لإعادة هيكلة خطوط النقل العام في المملكة</a:t>
            </a:r>
            <a:r>
              <a:rPr lang="ar-JO" b="1" dirty="0"/>
              <a:t>:</a:t>
            </a:r>
            <a:r>
              <a:rPr lang="ar-JO" dirty="0"/>
              <a:t> </a:t>
            </a:r>
            <a:r>
              <a:rPr lang="ar-JO" dirty="0" smtClean="0"/>
              <a:t>ويهدف </a:t>
            </a:r>
            <a:r>
              <a:rPr lang="ar-JO" dirty="0"/>
              <a:t>المشروع إلى إيجاد نظام نقل عام للركاب آمن، </a:t>
            </a:r>
            <a:r>
              <a:rPr lang="ar-JO" dirty="0" smtClean="0"/>
              <a:t>وفعال</a:t>
            </a:r>
            <a:r>
              <a:rPr lang="ar-JO" dirty="0"/>
              <a:t>، </a:t>
            </a:r>
            <a:r>
              <a:rPr lang="ar-JO" dirty="0" smtClean="0"/>
              <a:t>ومتكامل</a:t>
            </a:r>
            <a:r>
              <a:rPr lang="ar-JO" dirty="0"/>
              <a:t>، </a:t>
            </a:r>
            <a:r>
              <a:rPr lang="ar-JO" dirty="0" smtClean="0"/>
              <a:t>وذو </a:t>
            </a:r>
            <a:r>
              <a:rPr lang="ar-JO" dirty="0"/>
              <a:t>اعتمادية وصديق </a:t>
            </a:r>
            <a:r>
              <a:rPr lang="ar-JO" dirty="0" smtClean="0"/>
              <a:t>للبيئة.</a:t>
            </a:r>
            <a:r>
              <a:rPr lang="en-US" b="1" dirty="0"/>
              <a:t> </a:t>
            </a:r>
            <a:endParaRPr lang="en-US" dirty="0"/>
          </a:p>
          <a:p>
            <a:pPr lvl="0" algn="just" rtl="1"/>
            <a:r>
              <a:rPr lang="ar-JO" b="1" u="sng" dirty="0" smtClean="0"/>
              <a:t>الدراسة التفصيلية لإعادة </a:t>
            </a:r>
            <a:r>
              <a:rPr lang="ar-JO" b="1" u="sng" dirty="0"/>
              <a:t>هيكلة شبكة النقل العام (محافظة جرش):</a:t>
            </a:r>
            <a:r>
              <a:rPr lang="ar-JO" dirty="0"/>
              <a:t> </a:t>
            </a:r>
            <a:r>
              <a:rPr lang="ar-JO" dirty="0" smtClean="0"/>
              <a:t>وتهدف الدراسة لإعداد </a:t>
            </a:r>
            <a:r>
              <a:rPr lang="ar-JO" dirty="0"/>
              <a:t>المخطط الشمولي </a:t>
            </a:r>
            <a:r>
              <a:rPr lang="ar-JO" dirty="0" smtClean="0"/>
              <a:t>لمحافظة جرش. </a:t>
            </a:r>
          </a:p>
          <a:p>
            <a:pPr lvl="0" algn="just" rtl="1"/>
            <a:r>
              <a:rPr lang="ar-JO" b="1" u="sng" dirty="0" smtClean="0"/>
              <a:t>الدراسة التفصيلية </a:t>
            </a:r>
            <a:r>
              <a:rPr lang="ar-JO" b="1" u="sng" dirty="0"/>
              <a:t>للنقل الحضري ( </a:t>
            </a:r>
            <a:r>
              <a:rPr lang="ar-JO" b="1" u="sng" dirty="0" smtClean="0"/>
              <a:t>إعادة </a:t>
            </a:r>
            <a:r>
              <a:rPr lang="ar-JO" b="1" u="sng" dirty="0"/>
              <a:t>هيكلة خطوط النقل الحضري ) داخل المدن </a:t>
            </a:r>
            <a:r>
              <a:rPr lang="ar-JO" b="1" u="sng" dirty="0" smtClean="0"/>
              <a:t>لمحافظات (اربد</a:t>
            </a:r>
            <a:r>
              <a:rPr lang="ar-JO" b="1" u="sng" dirty="0"/>
              <a:t>، </a:t>
            </a:r>
            <a:r>
              <a:rPr lang="ar-JO" b="1" u="sng" dirty="0" smtClean="0"/>
              <a:t>والزرقاء، </a:t>
            </a:r>
            <a:r>
              <a:rPr lang="ar-JO" b="1" u="sng" dirty="0" err="1" smtClean="0"/>
              <a:t>ومادبا</a:t>
            </a:r>
            <a:r>
              <a:rPr lang="ar-JO" b="1" u="sng" dirty="0" smtClean="0"/>
              <a:t>، والسلط):</a:t>
            </a:r>
            <a:r>
              <a:rPr lang="ar-JO" dirty="0"/>
              <a:t> وهو </a:t>
            </a:r>
            <a:r>
              <a:rPr lang="ar-JO" dirty="0" smtClean="0"/>
              <a:t>مشروع </a:t>
            </a:r>
            <a:r>
              <a:rPr lang="ar-JO" dirty="0"/>
              <a:t>ممول من بنك الانماء الاوروبي (</a:t>
            </a:r>
            <a:r>
              <a:rPr lang="en-US" dirty="0" err="1"/>
              <a:t>EBRD</a:t>
            </a:r>
            <a:r>
              <a:rPr lang="ar-JO" dirty="0"/>
              <a:t>) يتضمن </a:t>
            </a:r>
            <a:r>
              <a:rPr lang="ar-JO" dirty="0" smtClean="0"/>
              <a:t>إعادة </a:t>
            </a:r>
            <a:r>
              <a:rPr lang="ar-JO" dirty="0"/>
              <a:t>هيكلة الخطوط والمشغلين </a:t>
            </a:r>
            <a:r>
              <a:rPr lang="ar-JO" dirty="0" smtClean="0"/>
              <a:t>وإعادة تأهيل </a:t>
            </a:r>
            <a:r>
              <a:rPr lang="ar-JO" dirty="0"/>
              <a:t>البنية التحتية لكل من </a:t>
            </a:r>
            <a:r>
              <a:rPr lang="ar-JO" dirty="0" smtClean="0"/>
              <a:t>محافظات </a:t>
            </a:r>
            <a:r>
              <a:rPr lang="ar-JO" dirty="0"/>
              <a:t>( اربد ، </a:t>
            </a:r>
            <a:r>
              <a:rPr lang="ar-JO" dirty="0" smtClean="0"/>
              <a:t>والزرقاء </a:t>
            </a:r>
            <a:r>
              <a:rPr lang="ar-JO" dirty="0"/>
              <a:t>، </a:t>
            </a:r>
            <a:r>
              <a:rPr lang="ar-JO" dirty="0" err="1" smtClean="0"/>
              <a:t>ومادبا</a:t>
            </a:r>
            <a:r>
              <a:rPr lang="ar-JO" dirty="0" smtClean="0"/>
              <a:t>، والسلط</a:t>
            </a:r>
            <a:r>
              <a:rPr lang="en-US" dirty="0"/>
              <a:t> </a:t>
            </a:r>
            <a:r>
              <a:rPr lang="en-US" dirty="0" smtClean="0"/>
              <a:t>(</a:t>
            </a:r>
            <a:endParaRPr lang="en-US" dirty="0"/>
          </a:p>
          <a:p>
            <a:pPr lvl="0" algn="just" rtl="1"/>
            <a:r>
              <a:rPr lang="ar-JO" b="1" u="sng" dirty="0"/>
              <a:t>دراسة حاجة المملكة من خدمات التكسي</a:t>
            </a:r>
            <a:r>
              <a:rPr lang="ar-JO" dirty="0"/>
              <a:t>: </a:t>
            </a:r>
            <a:r>
              <a:rPr lang="ar-JO" dirty="0" smtClean="0"/>
              <a:t>وتهدف </a:t>
            </a:r>
            <a:r>
              <a:rPr lang="ar-JO" dirty="0"/>
              <a:t>هذه الدراسة إلى الوقوف على حجم الطلب الحالي والمستقبلي لغاية عام 2020 على خدمات التكسي في جميع المحافظات </a:t>
            </a:r>
            <a:r>
              <a:rPr lang="ar-JO" dirty="0" smtClean="0"/>
              <a:t>.</a:t>
            </a:r>
            <a:r>
              <a:rPr lang="ar-JO" b="1" dirty="0"/>
              <a:t> </a:t>
            </a:r>
            <a:endParaRPr lang="en-US" dirty="0"/>
          </a:p>
          <a:p>
            <a:pPr lvl="0" algn="just" rtl="1"/>
            <a:r>
              <a:rPr lang="ar-JO" b="1" u="sng" dirty="0"/>
              <a:t>دراسة تقييم خدمات النقل العام :</a:t>
            </a:r>
            <a:r>
              <a:rPr lang="ar-JO" b="1" dirty="0"/>
              <a:t> </a:t>
            </a:r>
            <a:r>
              <a:rPr lang="ar-JO" dirty="0"/>
              <a:t>وته</a:t>
            </a:r>
            <a:r>
              <a:rPr lang="ar-JO" dirty="0" smtClean="0"/>
              <a:t>دف </a:t>
            </a:r>
            <a:r>
              <a:rPr lang="ar-JO" dirty="0"/>
              <a:t>هذه الدراسة </a:t>
            </a:r>
            <a:r>
              <a:rPr lang="ar-JO" dirty="0" smtClean="0"/>
              <a:t>إلى </a:t>
            </a:r>
            <a:r>
              <a:rPr lang="ar-JO" dirty="0"/>
              <a:t>تطوير ورفع مستوى خدمات النقل العام </a:t>
            </a:r>
            <a:r>
              <a:rPr lang="ar-JO" dirty="0" smtClean="0"/>
              <a:t>وزيادة </a:t>
            </a:r>
            <a:r>
              <a:rPr lang="ar-JO" dirty="0"/>
              <a:t>مستخدمي وسائط النقل العام، </a:t>
            </a:r>
            <a:r>
              <a:rPr lang="ar-JO" dirty="0" smtClean="0"/>
              <a:t>وتوفير </a:t>
            </a:r>
            <a:r>
              <a:rPr lang="ar-JO" dirty="0"/>
              <a:t>تغطية أوسع لخدمات النقل، </a:t>
            </a:r>
            <a:r>
              <a:rPr lang="ar-JO" dirty="0" smtClean="0"/>
              <a:t>وتوفير </a:t>
            </a:r>
            <a:r>
              <a:rPr lang="ar-JO" dirty="0"/>
              <a:t>وسائط نقل آمنه وحديثة</a:t>
            </a:r>
            <a:r>
              <a:rPr lang="ar-JO" dirty="0" smtClean="0"/>
              <a:t>. </a:t>
            </a:r>
            <a:r>
              <a:rPr lang="en-US" b="1" dirty="0"/>
              <a:t> </a:t>
            </a:r>
            <a:endParaRPr lang="en-US" dirty="0"/>
          </a:p>
          <a:p>
            <a:pPr lvl="0" algn="just" rtl="1"/>
            <a:r>
              <a:rPr lang="ar-JO" b="1" u="sng" dirty="0"/>
              <a:t>دراسة احتياجات خدمة نقل طلاب المدارس الحكومية/ دراسات النقل الجماعي:</a:t>
            </a:r>
            <a:r>
              <a:rPr lang="ar-JO" b="1" dirty="0"/>
              <a:t> </a:t>
            </a:r>
            <a:r>
              <a:rPr lang="ar-JO" b="1" dirty="0" smtClean="0"/>
              <a:t>و</a:t>
            </a:r>
            <a:r>
              <a:rPr lang="ar-JO" dirty="0" smtClean="0"/>
              <a:t>تهدف </a:t>
            </a:r>
            <a:r>
              <a:rPr lang="ar-JO" dirty="0"/>
              <a:t>هذه الدراسة لحل مشكلة عدم توفر خدمة نقل طلاب المدارس </a:t>
            </a:r>
            <a:r>
              <a:rPr lang="ar-JO" dirty="0" smtClean="0"/>
              <a:t>الحكومية.</a:t>
            </a:r>
            <a:r>
              <a:rPr lang="en-US" dirty="0"/>
              <a:t> </a:t>
            </a:r>
          </a:p>
          <a:p>
            <a:pPr lvl="0" algn="just" rtl="1"/>
            <a:r>
              <a:rPr lang="ar-JO" b="1" u="sng" dirty="0"/>
              <a:t>دراسة حاجة المملكة من خدمات باصات التأجير</a:t>
            </a:r>
            <a:r>
              <a:rPr lang="ar-JO" dirty="0"/>
              <a:t>: </a:t>
            </a:r>
            <a:r>
              <a:rPr lang="ar-JO" dirty="0" smtClean="0"/>
              <a:t>وتهدف </a:t>
            </a:r>
            <a:r>
              <a:rPr lang="ar-JO" dirty="0"/>
              <a:t>هذه الدراسة إلى الوقوف على حجم الطلب الحالي والمستقبلي على خدمات باصات </a:t>
            </a:r>
            <a:r>
              <a:rPr lang="ar-JO" dirty="0" smtClean="0"/>
              <a:t>التأجير. </a:t>
            </a:r>
            <a:r>
              <a:rPr lang="ar-JO" dirty="0"/>
              <a:t> </a:t>
            </a:r>
            <a:endParaRPr lang="en-US" dirty="0"/>
          </a:p>
          <a:p>
            <a:pPr lvl="0" algn="just" rtl="1"/>
            <a:r>
              <a:rPr lang="ar-JO" b="1" u="sng" dirty="0"/>
              <a:t>دراسات مركز مبيت وانتظار الشاحنات:-</a:t>
            </a:r>
            <a:r>
              <a:rPr lang="ar-JO" dirty="0"/>
              <a:t> و</a:t>
            </a:r>
            <a:r>
              <a:rPr lang="ar-SA" dirty="0" smtClean="0"/>
              <a:t>تهدف </a:t>
            </a:r>
            <a:r>
              <a:rPr lang="ar-SA" dirty="0"/>
              <a:t>الدراسة </a:t>
            </a:r>
            <a:r>
              <a:rPr lang="ar-JO" dirty="0" smtClean="0"/>
              <a:t>الى تنظيم </a:t>
            </a:r>
            <a:r>
              <a:rPr lang="ar-JO" dirty="0"/>
              <a:t>حركة الشاحنات والحد من الفوضى والعشوائية في الاصطفاف أو التحميل </a:t>
            </a:r>
            <a:r>
              <a:rPr lang="ar-JO" dirty="0" smtClean="0"/>
              <a:t>أو الانتظار والحفاظ </a:t>
            </a:r>
            <a:r>
              <a:rPr lang="ar-JO" dirty="0"/>
              <a:t>على السلامة.</a:t>
            </a:r>
            <a:endParaRPr lang="en-US" dirty="0"/>
          </a:p>
        </p:txBody>
      </p:sp>
    </p:spTree>
    <p:extLst>
      <p:ext uri="{BB962C8B-B14F-4D97-AF65-F5344CB8AC3E}">
        <p14:creationId xmlns:p14="http://schemas.microsoft.com/office/powerpoint/2010/main" val="2003375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 y="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0"/>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133350" y="1390207"/>
            <a:ext cx="8839200" cy="5109091"/>
          </a:xfrm>
          <a:prstGeom prst="rect">
            <a:avLst/>
          </a:prstGeom>
        </p:spPr>
        <p:txBody>
          <a:bodyPr wrap="square">
            <a:spAutoFit/>
          </a:bodyPr>
          <a:lstStyle/>
          <a:p>
            <a:pPr algn="just" rtl="1"/>
            <a:r>
              <a:rPr lang="ar-JO" sz="2000" b="1" u="sng" dirty="0" smtClean="0"/>
              <a:t>المشاريع:</a:t>
            </a:r>
            <a:endParaRPr lang="ar-JO" sz="2000" b="1" u="sng" dirty="0"/>
          </a:p>
          <a:p>
            <a:pPr algn="just" rtl="1"/>
            <a:endParaRPr lang="ar-JO" dirty="0"/>
          </a:p>
          <a:p>
            <a:pPr marL="285750" indent="-285750" algn="just" rtl="1">
              <a:buFont typeface="Arial" panose="020B0604020202020204" pitchFamily="34" charset="0"/>
              <a:buChar char="•"/>
            </a:pPr>
            <a:r>
              <a:rPr lang="ar-JO" b="1" dirty="0" smtClean="0"/>
              <a:t>تنفيذ </a:t>
            </a:r>
            <a:r>
              <a:rPr lang="ar-JO" b="1" dirty="0"/>
              <a:t>مخرجات المخطط الشمولي لمحافظة جرش:- </a:t>
            </a:r>
            <a:r>
              <a:rPr lang="ar-JO" dirty="0"/>
              <a:t>من خلال </a:t>
            </a:r>
            <a:r>
              <a:rPr lang="ar-JO" dirty="0" smtClean="0"/>
              <a:t>هيكلة </a:t>
            </a:r>
            <a:r>
              <a:rPr lang="ar-JO" dirty="0"/>
              <a:t>مشغلي النقل العام </a:t>
            </a:r>
            <a:r>
              <a:rPr lang="ar-JO" dirty="0" smtClean="0"/>
              <a:t>وتوفير </a:t>
            </a:r>
            <a:r>
              <a:rPr lang="ar-JO" dirty="0"/>
              <a:t>الدعم المالي للخطوط في محافظة جرش والبدء بتشغيل الخطوط المدعومة وفق ترددات منتظمة.</a:t>
            </a:r>
          </a:p>
          <a:p>
            <a:pPr marL="285750" indent="-285750" algn="just" rtl="1">
              <a:buFont typeface="Arial" panose="020B0604020202020204" pitchFamily="34" charset="0"/>
              <a:buChar char="•"/>
            </a:pPr>
            <a:endParaRPr lang="ar-JO" dirty="0"/>
          </a:p>
          <a:p>
            <a:pPr marL="285750" indent="-285750" algn="just" rtl="1">
              <a:buFont typeface="Arial" panose="020B0604020202020204" pitchFamily="34" charset="0"/>
              <a:buChar char="•"/>
            </a:pPr>
            <a:r>
              <a:rPr lang="ar-JO" b="1" dirty="0" smtClean="0"/>
              <a:t>مشروع </a:t>
            </a:r>
            <a:r>
              <a:rPr lang="ar-JO" b="1" dirty="0"/>
              <a:t>النقل الحضري (</a:t>
            </a:r>
            <a:r>
              <a:rPr lang="ar-JO" b="1" dirty="0" smtClean="0"/>
              <a:t>اربد-الزرقاء- </a:t>
            </a:r>
            <a:r>
              <a:rPr lang="ar-JO" b="1" dirty="0"/>
              <a:t>مادبا-السلط):- </a:t>
            </a:r>
            <a:r>
              <a:rPr lang="ar-JO" dirty="0"/>
              <a:t>من خلال </a:t>
            </a:r>
            <a:r>
              <a:rPr lang="ar-JO" b="1" dirty="0" smtClean="0"/>
              <a:t>إ</a:t>
            </a:r>
            <a:r>
              <a:rPr lang="ar-JO" dirty="0" smtClean="0"/>
              <a:t>يجاد </a:t>
            </a:r>
            <a:r>
              <a:rPr lang="ar-JO" dirty="0"/>
              <a:t>شبكة مواصلات عامة فاعلة </a:t>
            </a:r>
            <a:r>
              <a:rPr lang="ar-JO" dirty="0" smtClean="0"/>
              <a:t>وتقديم </a:t>
            </a:r>
            <a:r>
              <a:rPr lang="ar-JO" dirty="0"/>
              <a:t>مستوى متميز من الخدمات للمواطنين و</a:t>
            </a:r>
            <a:r>
              <a:rPr lang="ar-JO" dirty="0" smtClean="0"/>
              <a:t>إعادة </a:t>
            </a:r>
            <a:r>
              <a:rPr lang="ar-JO" dirty="0"/>
              <a:t>هيكلة خطوط النقل </a:t>
            </a:r>
            <a:r>
              <a:rPr lang="ar-JO" dirty="0" smtClean="0"/>
              <a:t>الحضري.</a:t>
            </a:r>
            <a:endParaRPr lang="ar-JO" dirty="0"/>
          </a:p>
          <a:p>
            <a:pPr marL="742950" lvl="1" indent="-285750" algn="just" rtl="1">
              <a:buFont typeface="Wingdings" panose="05000000000000000000" pitchFamily="2" charset="2"/>
              <a:buChar char="q"/>
            </a:pPr>
            <a:r>
              <a:rPr lang="ar-JO" dirty="0" smtClean="0"/>
              <a:t>المرحلة </a:t>
            </a:r>
            <a:r>
              <a:rPr lang="ar-JO" dirty="0"/>
              <a:t>الأولى (دراسة أولية لاعادة هيكلة خطوط النقل الحضري في (اربد</a:t>
            </a:r>
            <a:r>
              <a:rPr lang="ar-JO" dirty="0" smtClean="0"/>
              <a:t>، </a:t>
            </a:r>
            <a:r>
              <a:rPr lang="ar-JO" dirty="0" err="1" smtClean="0"/>
              <a:t>ومادبا</a:t>
            </a:r>
            <a:r>
              <a:rPr lang="ar-JO" dirty="0" smtClean="0"/>
              <a:t>، والزرقاء</a:t>
            </a:r>
            <a:r>
              <a:rPr lang="ar-JO" dirty="0"/>
              <a:t>،</a:t>
            </a:r>
            <a:r>
              <a:rPr lang="ar-JO" dirty="0" smtClean="0"/>
              <a:t> والسلط).</a:t>
            </a:r>
            <a:endParaRPr lang="ar-JO" dirty="0"/>
          </a:p>
          <a:p>
            <a:pPr marL="742950" lvl="1" indent="-285750" algn="just" rtl="1">
              <a:buFont typeface="Wingdings" panose="05000000000000000000" pitchFamily="2" charset="2"/>
              <a:buChar char="q"/>
            </a:pPr>
            <a:r>
              <a:rPr lang="ar-JO" dirty="0" smtClean="0"/>
              <a:t>المرحلة الثانية (</a:t>
            </a:r>
            <a:r>
              <a:rPr lang="ar-JO" dirty="0"/>
              <a:t>توقيع العقود وشراء الحافلات والتشغيل</a:t>
            </a:r>
            <a:r>
              <a:rPr lang="ar-JO" dirty="0" smtClean="0"/>
              <a:t>).</a:t>
            </a:r>
            <a:endParaRPr lang="ar-JO" dirty="0"/>
          </a:p>
          <a:p>
            <a:pPr marL="285750" indent="-285750" algn="just" rtl="1">
              <a:buFont typeface="Arial" panose="020B0604020202020204" pitchFamily="34" charset="0"/>
              <a:buChar char="•"/>
            </a:pPr>
            <a:endParaRPr lang="ar-JO" dirty="0"/>
          </a:p>
          <a:p>
            <a:pPr marL="285750" indent="-285750" algn="just" rtl="1">
              <a:buFont typeface="Arial" panose="020B0604020202020204" pitchFamily="34" charset="0"/>
              <a:buChar char="•"/>
            </a:pPr>
            <a:r>
              <a:rPr lang="ar-JO" b="1" dirty="0" smtClean="0"/>
              <a:t>إدخال </a:t>
            </a:r>
            <a:r>
              <a:rPr lang="ar-JO" b="1" dirty="0"/>
              <a:t>نظام النقل الذكي (</a:t>
            </a:r>
            <a:r>
              <a:rPr lang="en-US" b="1" dirty="0"/>
              <a:t>Intelligent Transport </a:t>
            </a:r>
            <a:r>
              <a:rPr lang="en-US" b="1" dirty="0" smtClean="0"/>
              <a:t>System</a:t>
            </a:r>
            <a:r>
              <a:rPr lang="ar-JO" b="1" dirty="0" smtClean="0"/>
              <a:t>) لتحسين </a:t>
            </a:r>
            <a:r>
              <a:rPr lang="ar-JO" b="1" dirty="0"/>
              <a:t>خدمة النقل العام</a:t>
            </a:r>
            <a:r>
              <a:rPr lang="ar-JO" b="1" dirty="0" smtClean="0"/>
              <a:t>:- </a:t>
            </a:r>
            <a:r>
              <a:rPr lang="ar-JO" dirty="0"/>
              <a:t>و</a:t>
            </a:r>
            <a:r>
              <a:rPr lang="ar-JO" dirty="0" smtClean="0"/>
              <a:t>الذي </a:t>
            </a:r>
            <a:r>
              <a:rPr lang="ar-JO" dirty="0"/>
              <a:t>يتضمن تحسين نوعية خدمات النقل العام المقدمة من قبل مشغلي وسائط النقل العام ومراقبة أسطول النقل ونظام تحصيل الأجرة </a:t>
            </a:r>
            <a:r>
              <a:rPr lang="ar-JO" dirty="0" smtClean="0"/>
              <a:t>إلكترونيًّا والذي سيتم </a:t>
            </a:r>
            <a:r>
              <a:rPr lang="ar-JO" dirty="0"/>
              <a:t>تطبيقه على حافلات النقل </a:t>
            </a:r>
            <a:r>
              <a:rPr lang="ar-JO" dirty="0" smtClean="0"/>
              <a:t>العام.</a:t>
            </a:r>
          </a:p>
          <a:p>
            <a:pPr marL="285750" lvl="0" indent="-285750" algn="just" rtl="1">
              <a:buFont typeface="Arial" panose="020B0604020202020204" pitchFamily="34" charset="0"/>
              <a:buChar char="•"/>
            </a:pPr>
            <a:r>
              <a:rPr lang="ar-JO" b="1" u="sng" dirty="0"/>
              <a:t>بناء القاعدة الجيومكانية لهيئة تنظيم النقل البري:-</a:t>
            </a:r>
            <a:r>
              <a:rPr lang="ar-JO" dirty="0"/>
              <a:t> لتوفير وتطوير وتحديث </a:t>
            </a:r>
            <a:r>
              <a:rPr lang="ar-JO" dirty="0" smtClean="0"/>
              <a:t>نظام </a:t>
            </a:r>
            <a:r>
              <a:rPr lang="ar-JO" dirty="0"/>
              <a:t>فعال ومتطور يحتوي على </a:t>
            </a:r>
            <a:r>
              <a:rPr lang="ar-JO" dirty="0" smtClean="0"/>
              <a:t>إجراءات </a:t>
            </a:r>
            <a:r>
              <a:rPr lang="ar-JO" dirty="0"/>
              <a:t>إ</a:t>
            </a:r>
            <a:r>
              <a:rPr lang="ar-JO" dirty="0" smtClean="0"/>
              <a:t>لكترونية </a:t>
            </a:r>
            <a:r>
              <a:rPr lang="ar-JO" dirty="0"/>
              <a:t>ت</a:t>
            </a:r>
            <a:r>
              <a:rPr lang="ar-JO" dirty="0" smtClean="0"/>
              <a:t>واكب </a:t>
            </a:r>
            <a:r>
              <a:rPr lang="ar-JO" dirty="0"/>
              <a:t>التكنولوجيا الحديثة </a:t>
            </a:r>
            <a:r>
              <a:rPr lang="ar-JO" dirty="0" smtClean="0"/>
              <a:t>لأنظمة </a:t>
            </a:r>
            <a:r>
              <a:rPr lang="ar-JO" dirty="0"/>
              <a:t>المعلومات الجغرافية، ويهدف الى إعادة هيكلة الأنظمة المستخدمة في قطاع نقل الركاب في المملكة </a:t>
            </a:r>
            <a:r>
              <a:rPr lang="ar-JO" dirty="0" smtClean="0"/>
              <a:t>وتحديث </a:t>
            </a:r>
            <a:r>
              <a:rPr lang="ar-JO" dirty="0"/>
              <a:t>وتطوير خدمات النقل البري وتقليل </a:t>
            </a:r>
            <a:r>
              <a:rPr lang="ar-JO" dirty="0" smtClean="0"/>
              <a:t>الإجراءات </a:t>
            </a:r>
            <a:r>
              <a:rPr lang="ar-JO" dirty="0"/>
              <a:t>اللازمه لذلك ويتكون من عدة </a:t>
            </a:r>
            <a:r>
              <a:rPr lang="ar-JO" dirty="0" smtClean="0"/>
              <a:t>مراحل، حيث تم </a:t>
            </a:r>
            <a:r>
              <a:rPr lang="ar-JO" dirty="0"/>
              <a:t>إ</a:t>
            </a:r>
            <a:r>
              <a:rPr lang="ar-JO" dirty="0" smtClean="0"/>
              <a:t>حالة </a:t>
            </a:r>
            <a:r>
              <a:rPr lang="ar-JO" dirty="0"/>
              <a:t>المرحلة </a:t>
            </a:r>
            <a:r>
              <a:rPr lang="ar-JO" dirty="0" smtClean="0"/>
              <a:t>الأولى </a:t>
            </a:r>
            <a:r>
              <a:rPr lang="ar-JO" dirty="0"/>
              <a:t>والتي تتضمن محافظات (</a:t>
            </a:r>
            <a:r>
              <a:rPr lang="ar-JO" dirty="0" smtClean="0"/>
              <a:t>اربد-الزرقاء- </a:t>
            </a:r>
            <a:r>
              <a:rPr lang="ar-JO" dirty="0"/>
              <a:t>جرش).</a:t>
            </a:r>
            <a:endParaRPr lang="en-US" dirty="0"/>
          </a:p>
          <a:p>
            <a:pPr marL="285750" indent="-285750" algn="just" rtl="1">
              <a:buFont typeface="Arial" panose="020B0604020202020204" pitchFamily="34" charset="0"/>
              <a:buChar char="•"/>
            </a:pPr>
            <a:endParaRPr lang="ar-JO" dirty="0"/>
          </a:p>
        </p:txBody>
      </p:sp>
    </p:spTree>
    <p:extLst>
      <p:ext uri="{BB962C8B-B14F-4D97-AF65-F5344CB8AC3E}">
        <p14:creationId xmlns:p14="http://schemas.microsoft.com/office/powerpoint/2010/main" val="2311237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 y="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0"/>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133350" y="1390207"/>
            <a:ext cx="8839200" cy="5663089"/>
          </a:xfrm>
          <a:prstGeom prst="rect">
            <a:avLst/>
          </a:prstGeom>
        </p:spPr>
        <p:txBody>
          <a:bodyPr wrap="square">
            <a:spAutoFit/>
          </a:bodyPr>
          <a:lstStyle/>
          <a:p>
            <a:pPr algn="just" rtl="1"/>
            <a:r>
              <a:rPr lang="ar-JO" sz="2000" b="1" u="sng" dirty="0" smtClean="0"/>
              <a:t>المشاريع:</a:t>
            </a:r>
            <a:endParaRPr lang="ar-JO" sz="2000" b="1" u="sng" dirty="0"/>
          </a:p>
          <a:p>
            <a:pPr algn="just" rtl="1"/>
            <a:endParaRPr lang="ar-JO" dirty="0"/>
          </a:p>
          <a:p>
            <a:pPr marL="285750" lvl="0" indent="-285750" algn="just" rtl="1">
              <a:buFont typeface="Arial" panose="020B0604020202020204" pitchFamily="34" charset="0"/>
              <a:buChar char="•"/>
            </a:pPr>
            <a:r>
              <a:rPr lang="ar-JO" b="1" u="sng" dirty="0"/>
              <a:t>مشروع توفير </a:t>
            </a:r>
            <a:r>
              <a:rPr lang="ar-JO" b="1" u="sng" dirty="0" smtClean="0"/>
              <a:t>أنظمة </a:t>
            </a:r>
            <a:r>
              <a:rPr lang="ar-JO" b="1" u="sng" dirty="0"/>
              <a:t>رقابية </a:t>
            </a:r>
            <a:r>
              <a:rPr lang="ar-JO" b="1" u="sng" dirty="0" smtClean="0"/>
              <a:t>إلكترونية </a:t>
            </a:r>
            <a:r>
              <a:rPr lang="ar-JO" b="1" u="sng" dirty="0"/>
              <a:t>للنقل العام في مراكز الانطلاق والوصول(</a:t>
            </a:r>
            <a:r>
              <a:rPr lang="en-US" b="1" u="sng" dirty="0"/>
              <a:t>CCTV</a:t>
            </a:r>
            <a:r>
              <a:rPr lang="ar-JO" b="1" u="sng" dirty="0"/>
              <a:t>):-</a:t>
            </a:r>
            <a:r>
              <a:rPr lang="ar-JO" b="1" dirty="0"/>
              <a:t> </a:t>
            </a:r>
            <a:r>
              <a:rPr lang="ar-JO" dirty="0" smtClean="0"/>
              <a:t>ويهدف </a:t>
            </a:r>
            <a:r>
              <a:rPr lang="ar-JO" dirty="0"/>
              <a:t>المشروع إ</a:t>
            </a:r>
            <a:r>
              <a:rPr lang="ar-JO" dirty="0" smtClean="0"/>
              <a:t>لى </a:t>
            </a:r>
            <a:r>
              <a:rPr lang="ar-JO" dirty="0"/>
              <a:t>توفير </a:t>
            </a:r>
            <a:r>
              <a:rPr lang="ar-JO" dirty="0" smtClean="0"/>
              <a:t>أنظمة </a:t>
            </a:r>
            <a:r>
              <a:rPr lang="ar-JO" dirty="0"/>
              <a:t>رقابية </a:t>
            </a:r>
            <a:r>
              <a:rPr lang="ar-JO" dirty="0" smtClean="0"/>
              <a:t>إلكترونية </a:t>
            </a:r>
            <a:r>
              <a:rPr lang="ar-JO" dirty="0"/>
              <a:t>على مراكز الانطلاق والوصول من خلال استخدام كاميرات في مراكز الانطلاق </a:t>
            </a:r>
            <a:r>
              <a:rPr lang="ar-JO" dirty="0" smtClean="0"/>
              <a:t>والوصول.</a:t>
            </a:r>
          </a:p>
          <a:p>
            <a:pPr marL="285750" lvl="0" indent="-285750" algn="just" rtl="1">
              <a:buFont typeface="Arial" panose="020B0604020202020204" pitchFamily="34" charset="0"/>
              <a:buChar char="•"/>
            </a:pPr>
            <a:endParaRPr lang="en-US" dirty="0"/>
          </a:p>
          <a:p>
            <a:pPr marL="285750" lvl="0" indent="-285750" algn="just" rtl="1">
              <a:buFont typeface="Arial" panose="020B0604020202020204" pitchFamily="34" charset="0"/>
              <a:buChar char="•"/>
            </a:pPr>
            <a:r>
              <a:rPr lang="en-US" b="1" dirty="0"/>
              <a:t> </a:t>
            </a:r>
            <a:r>
              <a:rPr lang="ar-JO" b="1" u="sng" dirty="0"/>
              <a:t>مشاريع البنى التحتية لمرافق النقل :-</a:t>
            </a:r>
            <a:endParaRPr lang="en-US" dirty="0"/>
          </a:p>
          <a:p>
            <a:pPr algn="just" rtl="1"/>
            <a:r>
              <a:rPr lang="ar-JO" dirty="0"/>
              <a:t>قامت الهيئة بإعادة تأهيل مراكز الانطلاق والوصول الرئيسية في المحافظات </a:t>
            </a:r>
            <a:r>
              <a:rPr lang="ar-JO" dirty="0" smtClean="0"/>
              <a:t>(وتم </a:t>
            </a:r>
            <a:r>
              <a:rPr lang="ar-JO" dirty="0"/>
              <a:t>تضمين شرط في تصميم وتنفيذ مراكز الانطلاق والوصول </a:t>
            </a:r>
            <a:r>
              <a:rPr lang="ar-JO" dirty="0" smtClean="0"/>
              <a:t>بأن </a:t>
            </a:r>
            <a:r>
              <a:rPr lang="ar-JO" dirty="0"/>
              <a:t>يتم تزويدها بالطاقة الكهربائية من خلال الخلايا  الشمسية وذلك للمحافظة </a:t>
            </a:r>
            <a:r>
              <a:rPr lang="ar-JO" dirty="0" smtClean="0"/>
              <a:t>على </a:t>
            </a:r>
            <a:r>
              <a:rPr lang="ar-JO" dirty="0"/>
              <a:t>البيئة وتحقيق وفر في استهلاك الطاقة الكهربائية لمجمع المفرق </a:t>
            </a:r>
            <a:r>
              <a:rPr lang="ar-JO" dirty="0" smtClean="0"/>
              <a:t>ومعان)، حيث </a:t>
            </a:r>
            <a:r>
              <a:rPr lang="ar-JO" dirty="0"/>
              <a:t>تم إنشاء </a:t>
            </a:r>
            <a:r>
              <a:rPr lang="ar-JO" dirty="0" smtClean="0"/>
              <a:t>وإعادة </a:t>
            </a:r>
            <a:r>
              <a:rPr lang="ar-JO" dirty="0"/>
              <a:t>تأهيل المجمعات الرئيسية </a:t>
            </a:r>
            <a:r>
              <a:rPr lang="ar-JO" dirty="0" smtClean="0"/>
              <a:t>ومراكز الانطلاق </a:t>
            </a:r>
            <a:r>
              <a:rPr lang="ar-JO" dirty="0"/>
              <a:t>والوصول في معظم محافظات المملكة (</a:t>
            </a:r>
            <a:r>
              <a:rPr lang="ar-JO" dirty="0" smtClean="0"/>
              <a:t>الكرك، </a:t>
            </a:r>
            <a:r>
              <a:rPr lang="ar-JO" dirty="0" err="1" smtClean="0"/>
              <a:t>ومادبا</a:t>
            </a:r>
            <a:r>
              <a:rPr lang="ar-JO" dirty="0" smtClean="0"/>
              <a:t>، والطفيلة، وجرش، والمفرق، وعجلون، ومعان، واربد</a:t>
            </a:r>
            <a:r>
              <a:rPr lang="ar-JO" dirty="0"/>
              <a:t>)، </a:t>
            </a:r>
            <a:r>
              <a:rPr lang="ar-JO" dirty="0" smtClean="0"/>
              <a:t>بحيث </a:t>
            </a:r>
            <a:r>
              <a:rPr lang="ar-JO" dirty="0"/>
              <a:t>أصبحت المجمعات ذات بنية تحتية </a:t>
            </a:r>
            <a:r>
              <a:rPr lang="ar-JO" dirty="0" smtClean="0"/>
              <a:t>حديثة، وتم </a:t>
            </a:r>
            <a:r>
              <a:rPr lang="ar-JO" dirty="0"/>
              <a:t>توفير مسارب للباصات ومظلات </a:t>
            </a:r>
            <a:r>
              <a:rPr lang="ar-JO" dirty="0" smtClean="0"/>
              <a:t>على </a:t>
            </a:r>
            <a:r>
              <a:rPr lang="ar-JO" dirty="0"/>
              <a:t>كامل مساحة المجمع وتوفير صالات </a:t>
            </a:r>
            <a:r>
              <a:rPr lang="ar-JO" dirty="0" smtClean="0"/>
              <a:t>انتظار </a:t>
            </a:r>
            <a:r>
              <a:rPr lang="ar-JO" dirty="0"/>
              <a:t>للركاب ومقاعد ومرافق صحية وخدمية وتم تزويد مجمع معان </a:t>
            </a:r>
            <a:r>
              <a:rPr lang="ar-JO" dirty="0" smtClean="0"/>
              <a:t>والمفرق </a:t>
            </a:r>
            <a:r>
              <a:rPr lang="ar-JO" dirty="0"/>
              <a:t>بالطاقة الشمسية.</a:t>
            </a:r>
            <a:endParaRPr lang="en-US" dirty="0"/>
          </a:p>
          <a:p>
            <a:pPr marL="742950" lvl="1" indent="-285750" algn="just" rtl="1">
              <a:buFont typeface="Wingdings" panose="05000000000000000000" pitchFamily="2" charset="2"/>
              <a:buChar char="q"/>
            </a:pPr>
            <a:r>
              <a:rPr lang="ar-JO" dirty="0" smtClean="0"/>
              <a:t>تم </a:t>
            </a:r>
            <a:r>
              <a:rPr lang="ar-JO" dirty="0"/>
              <a:t>الإنتهاء من تنفيذ (67) مظلة في محافظة جرش.</a:t>
            </a:r>
            <a:endParaRPr lang="en-US" dirty="0"/>
          </a:p>
          <a:p>
            <a:pPr marL="742950" lvl="1" indent="-285750" algn="just" rtl="1">
              <a:buFont typeface="Wingdings" panose="05000000000000000000" pitchFamily="2" charset="2"/>
              <a:buChar char="q"/>
            </a:pPr>
            <a:r>
              <a:rPr lang="ar-JO" dirty="0"/>
              <a:t>تم </a:t>
            </a:r>
            <a:r>
              <a:rPr lang="ar-JO" dirty="0" smtClean="0"/>
              <a:t>إنجاز </a:t>
            </a:r>
            <a:r>
              <a:rPr lang="ar-JO" dirty="0"/>
              <a:t>عطاء تنفيذ 25 مظلة في لواء الجيزة  / محافظة </a:t>
            </a:r>
            <a:r>
              <a:rPr lang="ar-JO" dirty="0" smtClean="0"/>
              <a:t>العاصمة.</a:t>
            </a:r>
            <a:endParaRPr lang="en-US" dirty="0"/>
          </a:p>
          <a:p>
            <a:pPr marL="742950" lvl="1" indent="-285750" algn="just" rtl="1">
              <a:buFont typeface="Wingdings" panose="05000000000000000000" pitchFamily="2" charset="2"/>
              <a:buChar char="q"/>
            </a:pPr>
            <a:r>
              <a:rPr lang="ar-JO" dirty="0"/>
              <a:t>تم </a:t>
            </a:r>
            <a:r>
              <a:rPr lang="ar-JO" dirty="0" smtClean="0"/>
              <a:t>إنجاز </a:t>
            </a:r>
            <a:r>
              <a:rPr lang="ar-JO" dirty="0"/>
              <a:t>عطاء تنفيذ 25 مظلة في لواء الرصيفة/ محافظة </a:t>
            </a:r>
            <a:r>
              <a:rPr lang="ar-JO" dirty="0" smtClean="0"/>
              <a:t>الزرقاء.</a:t>
            </a:r>
            <a:endParaRPr lang="en-US" dirty="0"/>
          </a:p>
          <a:p>
            <a:pPr marL="742950" lvl="1" indent="-285750" algn="just" rtl="1">
              <a:buFont typeface="Wingdings" panose="05000000000000000000" pitchFamily="2" charset="2"/>
              <a:buChar char="q"/>
            </a:pPr>
            <a:r>
              <a:rPr lang="ar-JO" dirty="0"/>
              <a:t>تم </a:t>
            </a:r>
            <a:r>
              <a:rPr lang="ar-JO" dirty="0" smtClean="0"/>
              <a:t>إنجاز </a:t>
            </a:r>
            <a:r>
              <a:rPr lang="ar-JO" dirty="0"/>
              <a:t>50 مظلة في لواء سحاب و </a:t>
            </a:r>
            <a:r>
              <a:rPr lang="ar-JO" dirty="0" smtClean="0"/>
              <a:t>الموقر.</a:t>
            </a:r>
            <a:endParaRPr lang="en-US" dirty="0"/>
          </a:p>
          <a:p>
            <a:pPr marL="742950" lvl="1" indent="-285750" algn="just" rtl="1">
              <a:buFont typeface="Wingdings" panose="05000000000000000000" pitchFamily="2" charset="2"/>
              <a:buChar char="q"/>
            </a:pPr>
            <a:r>
              <a:rPr lang="ar-JO" dirty="0"/>
              <a:t>تم </a:t>
            </a:r>
            <a:r>
              <a:rPr lang="ar-JO" dirty="0" smtClean="0"/>
              <a:t>إنجاز </a:t>
            </a:r>
            <a:r>
              <a:rPr lang="ar-JO" dirty="0"/>
              <a:t>60 مظلة في محافظة </a:t>
            </a:r>
            <a:r>
              <a:rPr lang="ar-JO" dirty="0" smtClean="0"/>
              <a:t>الزرقاء.</a:t>
            </a:r>
            <a:endParaRPr lang="en-US" dirty="0"/>
          </a:p>
          <a:p>
            <a:pPr algn="just" rtl="1"/>
            <a:r>
              <a:rPr lang="en-US" b="1" dirty="0"/>
              <a:t> </a:t>
            </a:r>
            <a:endParaRPr lang="en-US" dirty="0"/>
          </a:p>
          <a:p>
            <a:pPr lvl="0" algn="just" rtl="1"/>
            <a:endParaRPr lang="ar-JO" dirty="0"/>
          </a:p>
        </p:txBody>
      </p:sp>
    </p:spTree>
    <p:extLst>
      <p:ext uri="{BB962C8B-B14F-4D97-AF65-F5344CB8AC3E}">
        <p14:creationId xmlns:p14="http://schemas.microsoft.com/office/powerpoint/2010/main" val="30836733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16"/>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279916"/>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271573" y="1905000"/>
            <a:ext cx="8686800" cy="4247317"/>
          </a:xfrm>
          <a:prstGeom prst="rect">
            <a:avLst/>
          </a:prstGeom>
        </p:spPr>
        <p:txBody>
          <a:bodyPr wrap="square">
            <a:spAutoFit/>
          </a:bodyPr>
          <a:lstStyle/>
          <a:p>
            <a:pPr marL="285750" lvl="0" indent="-285750" algn="just" rtl="1">
              <a:buFont typeface="Arial" panose="020B0604020202020204" pitchFamily="34" charset="0"/>
              <a:buChar char="•"/>
            </a:pPr>
            <a:r>
              <a:rPr lang="ar-JO" b="1" u="sng" dirty="0" smtClean="0"/>
              <a:t>المشاريع:</a:t>
            </a:r>
          </a:p>
          <a:p>
            <a:pPr marL="285750" lvl="0" indent="-285750" algn="just" rtl="1">
              <a:buFont typeface="Arial" panose="020B0604020202020204" pitchFamily="34" charset="0"/>
              <a:buChar char="•"/>
            </a:pPr>
            <a:endParaRPr lang="ar-JO" b="1" u="sng" dirty="0" smtClean="0"/>
          </a:p>
          <a:p>
            <a:pPr marL="285750" lvl="0" indent="-285750" algn="just" rtl="1">
              <a:buFont typeface="Arial" panose="020B0604020202020204" pitchFamily="34" charset="0"/>
              <a:buChar char="•"/>
            </a:pPr>
            <a:r>
              <a:rPr lang="ar-JO" b="1" u="sng" dirty="0" smtClean="0"/>
              <a:t>مشروع </a:t>
            </a:r>
            <a:r>
              <a:rPr lang="ar-JO" b="1" u="sng" dirty="0"/>
              <a:t>دعم </a:t>
            </a:r>
            <a:r>
              <a:rPr lang="ar-JO" b="1" u="sng" dirty="0" smtClean="0"/>
              <a:t>أجور </a:t>
            </a:r>
            <a:r>
              <a:rPr lang="ar-JO" b="1" u="sng" dirty="0"/>
              <a:t>طلاب الجامعات الرسمية:</a:t>
            </a:r>
            <a:r>
              <a:rPr lang="ar-JO" b="1" dirty="0"/>
              <a:t> -</a:t>
            </a:r>
            <a:r>
              <a:rPr lang="ar-JO" dirty="0"/>
              <a:t>  </a:t>
            </a:r>
            <a:r>
              <a:rPr lang="ar-JO" dirty="0" smtClean="0"/>
              <a:t>ويهدف </a:t>
            </a:r>
            <a:r>
              <a:rPr lang="ar-JO" dirty="0"/>
              <a:t>هذا المشروع إلى تقديم خصم بنسبة  50% من الأجور المستحقة لطلاب الجامعات </a:t>
            </a:r>
            <a:r>
              <a:rPr lang="ar-JO" dirty="0" smtClean="0"/>
              <a:t>الرسمية، وقد </a:t>
            </a:r>
            <a:r>
              <a:rPr lang="ar-JO" dirty="0"/>
              <a:t>تم البدء بالمشروع خلال عام 2010 في جامعتي العلوم والتكنولوجيا والجامعة </a:t>
            </a:r>
            <a:r>
              <a:rPr lang="ar-JO" dirty="0" smtClean="0"/>
              <a:t>الهاشمية، ومن ثم تم </a:t>
            </a:r>
            <a:r>
              <a:rPr lang="ar-JO" dirty="0"/>
              <a:t>توسيع مظلة دعم </a:t>
            </a:r>
            <a:r>
              <a:rPr lang="ar-JO" dirty="0" smtClean="0"/>
              <a:t>طلبة الجامعات </a:t>
            </a:r>
            <a:r>
              <a:rPr lang="ar-JO" dirty="0"/>
              <a:t>الرسمية حيث شملت جامعة الحسين وجامعة اليرموك وجامعة </a:t>
            </a:r>
            <a:r>
              <a:rPr lang="ar-JO" dirty="0" smtClean="0"/>
              <a:t>آل البيت والجامعة الأردنية</a:t>
            </a:r>
            <a:r>
              <a:rPr lang="ar-JO" b="1" dirty="0" smtClean="0"/>
              <a:t>.</a:t>
            </a:r>
            <a:endParaRPr lang="en-US" dirty="0"/>
          </a:p>
          <a:p>
            <a:pPr marL="285750" lvl="0" indent="-285750" algn="just" rtl="1">
              <a:buFont typeface="Arial" panose="020B0604020202020204" pitchFamily="34" charset="0"/>
              <a:buChar char="•"/>
            </a:pPr>
            <a:r>
              <a:rPr lang="ar-JO" b="1" u="sng" dirty="0" smtClean="0"/>
              <a:t>مشروع </a:t>
            </a:r>
            <a:r>
              <a:rPr lang="ar-JO" b="1" u="sng" dirty="0"/>
              <a:t>تأهيل السائقين بالتعاون مع (</a:t>
            </a:r>
            <a:r>
              <a:rPr lang="en-US" b="1" u="sng" dirty="0"/>
              <a:t>USAID</a:t>
            </a:r>
            <a:r>
              <a:rPr lang="ar-JO" b="1" u="sng" dirty="0"/>
              <a:t>):-</a:t>
            </a:r>
            <a:r>
              <a:rPr lang="ar-JO" b="1" dirty="0"/>
              <a:t> </a:t>
            </a:r>
            <a:r>
              <a:rPr lang="ar-JO" dirty="0"/>
              <a:t>يهدف المشروع إلى دعم هيئة تنظيم النقل البري من أجل تعزيز خدمات النقل في المملكة من خلال تصميم برنامج يساعد على تحقيق وتنفيذ </a:t>
            </a:r>
            <a:r>
              <a:rPr lang="ar-JO" dirty="0" smtClean="0"/>
              <a:t>القوانين </a:t>
            </a:r>
            <a:r>
              <a:rPr lang="ar-JO" dirty="0"/>
              <a:t>والأنظمة الجديدة التي وضعتها الهيئة بهدف تحقيق التطور والديمومة في مجال السلامة على الطرق حسب المعايير </a:t>
            </a:r>
            <a:r>
              <a:rPr lang="ar-JO" dirty="0" smtClean="0"/>
              <a:t>الدولية ضمن </a:t>
            </a:r>
            <a:r>
              <a:rPr lang="ar-JO" dirty="0"/>
              <a:t>منهاج تدريب مخصص لهذه </a:t>
            </a:r>
            <a:r>
              <a:rPr lang="ar-JO" dirty="0" smtClean="0"/>
              <a:t>الغاية.</a:t>
            </a:r>
            <a:endParaRPr lang="en-US" dirty="0"/>
          </a:p>
          <a:p>
            <a:pPr marL="285750" lvl="0" indent="-285750" algn="just" rtl="1">
              <a:buFont typeface="Arial" panose="020B0604020202020204" pitchFamily="34" charset="0"/>
              <a:buChar char="•"/>
            </a:pPr>
            <a:r>
              <a:rPr lang="ar-JO" b="1" u="sng" dirty="0"/>
              <a:t>مشروع تحديث وبناء قاعدة البيانات الخاصة بجميع </a:t>
            </a:r>
            <a:r>
              <a:rPr lang="ar-JO" b="1" u="sng" dirty="0" smtClean="0"/>
              <a:t>أنماط </a:t>
            </a:r>
            <a:r>
              <a:rPr lang="ar-JO" b="1" u="sng" dirty="0"/>
              <a:t>النقل للركاب </a:t>
            </a:r>
            <a:r>
              <a:rPr lang="ar-JO" b="1" u="sng" dirty="0" err="1" smtClean="0"/>
              <a:t>وأتمتة</a:t>
            </a:r>
            <a:r>
              <a:rPr lang="ar-JO" b="1" u="sng" dirty="0" smtClean="0"/>
              <a:t> </a:t>
            </a:r>
            <a:r>
              <a:rPr lang="ar-JO" b="1" u="sng" dirty="0"/>
              <a:t>خدمات الهيئة:-</a:t>
            </a:r>
            <a:endParaRPr lang="en-US" dirty="0"/>
          </a:p>
          <a:p>
            <a:pPr marL="1200150" lvl="2" indent="-285750" algn="just" rtl="1">
              <a:buFont typeface="Wingdings" panose="05000000000000000000" pitchFamily="2" charset="2"/>
              <a:buChar char="Ø"/>
            </a:pPr>
            <a:r>
              <a:rPr lang="ar-JO" dirty="0"/>
              <a:t> </a:t>
            </a:r>
            <a:r>
              <a:rPr lang="ar-JO" dirty="0" smtClean="0"/>
              <a:t>بناء </a:t>
            </a:r>
            <a:r>
              <a:rPr lang="ar-JO" dirty="0"/>
              <a:t>قاعدة بيانات لجميع </a:t>
            </a:r>
            <a:r>
              <a:rPr lang="ar-JO" dirty="0" smtClean="0"/>
              <a:t>أنماط </a:t>
            </a:r>
            <a:r>
              <a:rPr lang="ar-JO" dirty="0"/>
              <a:t>نقل الركاب .</a:t>
            </a:r>
            <a:endParaRPr lang="en-US" dirty="0"/>
          </a:p>
          <a:p>
            <a:pPr marL="1200150" lvl="2" indent="-285750" algn="just" rtl="1">
              <a:buFont typeface="Wingdings" panose="05000000000000000000" pitchFamily="2" charset="2"/>
              <a:buChar char="Ø"/>
            </a:pPr>
            <a:r>
              <a:rPr lang="ar-JO" dirty="0"/>
              <a:t> </a:t>
            </a:r>
            <a:r>
              <a:rPr lang="ar-JO" dirty="0" err="1"/>
              <a:t>أ</a:t>
            </a:r>
            <a:r>
              <a:rPr lang="ar-JO" dirty="0" err="1" smtClean="0"/>
              <a:t>تمتة</a:t>
            </a:r>
            <a:r>
              <a:rPr lang="ar-JO" dirty="0" smtClean="0"/>
              <a:t> </a:t>
            </a:r>
            <a:r>
              <a:rPr lang="ar-JO" dirty="0"/>
              <a:t>خدمات نقل الركاب </a:t>
            </a:r>
            <a:r>
              <a:rPr lang="ar-JO" dirty="0" smtClean="0"/>
              <a:t>والبضائع</a:t>
            </a:r>
            <a:r>
              <a:rPr lang="ar-JO" dirty="0"/>
              <a:t>.</a:t>
            </a:r>
            <a:r>
              <a:rPr lang="ar-JO" b="1" dirty="0"/>
              <a:t> </a:t>
            </a:r>
            <a:endParaRPr lang="en-US" dirty="0"/>
          </a:p>
          <a:p>
            <a:pPr marL="285750" lvl="0" indent="-285750" algn="just" rtl="1">
              <a:buFont typeface="Arial" panose="020B0604020202020204" pitchFamily="34" charset="0"/>
              <a:buChar char="•"/>
            </a:pPr>
            <a:r>
              <a:rPr lang="ar-JO" b="1" u="sng" dirty="0"/>
              <a:t>تنظيم نقل الركاب من خلال استخدام التطبيقات الذكية</a:t>
            </a:r>
            <a:r>
              <a:rPr lang="ar-JO" b="1" dirty="0"/>
              <a:t>:-</a:t>
            </a:r>
            <a:r>
              <a:rPr lang="ar-JO" dirty="0"/>
              <a:t> </a:t>
            </a:r>
            <a:r>
              <a:rPr lang="ar-JO" dirty="0" smtClean="0"/>
              <a:t>لرفع </a:t>
            </a:r>
            <a:r>
              <a:rPr lang="ar-JO" dirty="0"/>
              <a:t>مستوى وجودة خدمة النقل </a:t>
            </a:r>
            <a:r>
              <a:rPr lang="ar-JO" dirty="0" smtClean="0"/>
              <a:t>الفاعلية </a:t>
            </a:r>
            <a:r>
              <a:rPr lang="ar-JO" dirty="0"/>
              <a:t>والكفاءة في تقديم الخدمة</a:t>
            </a:r>
            <a:r>
              <a:rPr lang="ar-JO" dirty="0" smtClean="0"/>
              <a:t>، والحد </a:t>
            </a:r>
            <a:r>
              <a:rPr lang="ar-JO" dirty="0"/>
              <a:t>من الازدحامات المرورية، </a:t>
            </a:r>
            <a:r>
              <a:rPr lang="ar-JO" dirty="0" smtClean="0"/>
              <a:t>وخلق </a:t>
            </a:r>
            <a:r>
              <a:rPr lang="ar-JO" dirty="0"/>
              <a:t>فرص استثمارية </a:t>
            </a:r>
            <a:r>
              <a:rPr lang="ar-JO" dirty="0" smtClean="0"/>
              <a:t>جديدة، وتوفير </a:t>
            </a:r>
            <a:r>
              <a:rPr lang="ar-JO" dirty="0"/>
              <a:t>فرص عمل.</a:t>
            </a:r>
            <a:endParaRPr lang="en-US" dirty="0"/>
          </a:p>
        </p:txBody>
      </p:sp>
    </p:spTree>
    <p:extLst>
      <p:ext uri="{BB962C8B-B14F-4D97-AF65-F5344CB8AC3E}">
        <p14:creationId xmlns:p14="http://schemas.microsoft.com/office/powerpoint/2010/main" val="1071871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 y="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01000" y="128587"/>
            <a:ext cx="1066800" cy="1076325"/>
          </a:xfrm>
          <a:prstGeom prst="rect">
            <a:avLst/>
          </a:prstGeom>
        </p:spPr>
      </p:pic>
      <p:sp>
        <p:nvSpPr>
          <p:cNvPr id="2" name="Rectangle 1"/>
          <p:cNvSpPr/>
          <p:nvPr/>
        </p:nvSpPr>
        <p:spPr>
          <a:xfrm>
            <a:off x="634852" y="1447800"/>
            <a:ext cx="7862334" cy="3139321"/>
          </a:xfrm>
          <a:prstGeom prst="rect">
            <a:avLst/>
          </a:prstGeom>
        </p:spPr>
        <p:txBody>
          <a:bodyPr wrap="square">
            <a:spAutoFit/>
          </a:bodyPr>
          <a:lstStyle/>
          <a:p>
            <a:pPr algn="just" rtl="1"/>
            <a:r>
              <a:rPr lang="ar-JO" b="1" u="sng" dirty="0" smtClean="0"/>
              <a:t>الإطار </a:t>
            </a:r>
            <a:r>
              <a:rPr lang="ar-JO" b="1" u="sng" dirty="0"/>
              <a:t>التشريعي</a:t>
            </a:r>
            <a:r>
              <a:rPr lang="ar-JO" b="1" u="sng" dirty="0" smtClean="0"/>
              <a:t>:</a:t>
            </a:r>
            <a:endParaRPr lang="en-US" b="1" dirty="0"/>
          </a:p>
          <a:p>
            <a:pPr lvl="0" algn="just" rtl="1"/>
            <a:endParaRPr lang="ar-JO" dirty="0" smtClean="0"/>
          </a:p>
          <a:p>
            <a:pPr marL="285750" lvl="0" indent="-285750" algn="just" rtl="1">
              <a:buFont typeface="Arial" panose="020B0604020202020204" pitchFamily="34" charset="0"/>
              <a:buChar char="•"/>
            </a:pPr>
            <a:r>
              <a:rPr lang="ar-JO" dirty="0" smtClean="0"/>
              <a:t>ظهرت </a:t>
            </a:r>
            <a:r>
              <a:rPr lang="ar-JO" dirty="0"/>
              <a:t>وزارة النقل في عام 1965 بمسمى وزارة المواصلات (سكك، طيران، وموانئ)، حيث كانت كلمة (مواصلات) تعني قبل هذا التاريخ البريد والبرق والهاتف، كون البريد قديماً كان يُنقل بوسائل المواصلات والنقل المتوفرة آنذاك كالجياد والقطارات، وأول اسم لوزارة المواصلات ظهر في عام 1939 بعد أن كانت تسمى مصلحة البريد والبرق والهاتف ويندرج تحتها (دائرة النافعة) التي أصبحت فيما بعد وزارة الأشغال.</a:t>
            </a:r>
            <a:endParaRPr lang="en-US" dirty="0"/>
          </a:p>
          <a:p>
            <a:pPr marL="285750" lvl="0" indent="-285750" algn="just" rtl="1">
              <a:buFont typeface="Arial" panose="020B0604020202020204" pitchFamily="34" charset="0"/>
              <a:buChar char="•"/>
            </a:pPr>
            <a:r>
              <a:rPr lang="ar-JO" dirty="0"/>
              <a:t>ثم صدر قانون وزارة النقل في عام 1971 الذي شرع وجود وزارة النقل بشكل دائم وأسندها الى قانون، بحيث تشرف الوزارة على عمل القطاعات التالية:- (الطيران، </a:t>
            </a:r>
            <a:r>
              <a:rPr lang="ar-JO" dirty="0" smtClean="0"/>
              <a:t>والنقل </a:t>
            </a:r>
            <a:r>
              <a:rPr lang="ar-JO" dirty="0"/>
              <a:t>البحري</a:t>
            </a:r>
            <a:r>
              <a:rPr lang="ar-JO" dirty="0" smtClean="0"/>
              <a:t>، والنقل </a:t>
            </a:r>
            <a:r>
              <a:rPr lang="ar-JO" dirty="0"/>
              <a:t>البري، والسككي) كمديريات داخل الوزارة.</a:t>
            </a:r>
            <a:endParaRPr lang="en-US" dirty="0"/>
          </a:p>
          <a:p>
            <a:pPr marL="285750" lvl="0" indent="-285750" algn="just" rtl="1">
              <a:buFont typeface="Arial" panose="020B0604020202020204" pitchFamily="34" charset="0"/>
              <a:buChar char="•"/>
            </a:pPr>
            <a:r>
              <a:rPr lang="ar-JO" dirty="0"/>
              <a:t>ثم صدر قانون النقل رقم (89) لسنة 2003 </a:t>
            </a:r>
            <a:r>
              <a:rPr lang="ar-JO" dirty="0" smtClean="0"/>
              <a:t>والذي ما يزال </a:t>
            </a:r>
            <a:r>
              <a:rPr lang="ar-JO" dirty="0"/>
              <a:t>ساري المفعول حتى تاريخه.</a:t>
            </a:r>
            <a:endParaRPr lang="en-US" dirty="0"/>
          </a:p>
        </p:txBody>
      </p:sp>
      <p:sp>
        <p:nvSpPr>
          <p:cNvPr id="3" name="Rectangle 2"/>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Tree>
    <p:extLst>
      <p:ext uri="{BB962C8B-B14F-4D97-AF65-F5344CB8AC3E}">
        <p14:creationId xmlns:p14="http://schemas.microsoft.com/office/powerpoint/2010/main" val="15512617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16"/>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279916"/>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76200" y="1859340"/>
            <a:ext cx="8763000" cy="2585323"/>
          </a:xfrm>
          <a:prstGeom prst="rect">
            <a:avLst/>
          </a:prstGeom>
        </p:spPr>
        <p:txBody>
          <a:bodyPr wrap="square">
            <a:spAutoFit/>
          </a:bodyPr>
          <a:lstStyle/>
          <a:p>
            <a:pPr algn="just" rtl="1"/>
            <a:r>
              <a:rPr lang="ar-JO" b="1" u="sng" dirty="0"/>
              <a:t>المشاريع:</a:t>
            </a:r>
          </a:p>
          <a:p>
            <a:pPr lvl="0" algn="just" rtl="1"/>
            <a:endParaRPr lang="ar-JO" b="1" u="sng" dirty="0"/>
          </a:p>
          <a:p>
            <a:pPr lvl="0" algn="just" rtl="1"/>
            <a:r>
              <a:rPr lang="ar-JO" b="1" u="sng" dirty="0" smtClean="0"/>
              <a:t>مشروع </a:t>
            </a:r>
            <a:r>
              <a:rPr lang="ar-JO" b="1" u="sng" dirty="0"/>
              <a:t>تحديث حافلات النقل العام:</a:t>
            </a:r>
            <a:r>
              <a:rPr lang="ar-JO" dirty="0"/>
              <a:t> </a:t>
            </a:r>
            <a:r>
              <a:rPr lang="ar-JO" dirty="0" smtClean="0"/>
              <a:t>حيث تم </a:t>
            </a:r>
            <a:r>
              <a:rPr lang="ar-JO" dirty="0"/>
              <a:t>شطب وتحديث (3380) مركبة نقل </a:t>
            </a:r>
            <a:r>
              <a:rPr lang="ar-JO" dirty="0" smtClean="0"/>
              <a:t>منذ 2008 </a:t>
            </a:r>
            <a:r>
              <a:rPr lang="ar-JO" dirty="0"/>
              <a:t>عام حتى نهاية عام 2020 </a:t>
            </a:r>
            <a:r>
              <a:rPr lang="ar-JO" dirty="0" smtClean="0"/>
              <a:t>من المركبات التي تعمل </a:t>
            </a:r>
            <a:r>
              <a:rPr lang="ar-JO" dirty="0"/>
              <a:t>ضمن صلاحيات الهيئة، حيث هدف هذا القرار </a:t>
            </a:r>
            <a:r>
              <a:rPr lang="ar-JO" dirty="0" smtClean="0"/>
              <a:t>إلى </a:t>
            </a:r>
            <a:r>
              <a:rPr lang="ar-JO" dirty="0"/>
              <a:t>توفير خدمة نقل عام ذات فعالية </a:t>
            </a:r>
            <a:r>
              <a:rPr lang="ar-JO" dirty="0" smtClean="0"/>
              <a:t>واعتمادية </a:t>
            </a:r>
            <a:r>
              <a:rPr lang="ar-JO" dirty="0"/>
              <a:t>بوسائط نقل حديثة وآمنة، وتقليل نسبة الحوادث المرورية، وحماية البيئة، وتقليل تكاليف صيانة المركبات، وتقليل إستهلاك الوقود ورفع معدل السلامة العامة.</a:t>
            </a:r>
            <a:endParaRPr lang="en-US" dirty="0"/>
          </a:p>
          <a:p>
            <a:pPr algn="just" rtl="1"/>
            <a:r>
              <a:rPr lang="ar-JO" b="1" dirty="0"/>
              <a:t> </a:t>
            </a:r>
            <a:endParaRPr lang="en-US" dirty="0"/>
          </a:p>
          <a:p>
            <a:pPr lvl="0" algn="just" rtl="1"/>
            <a:r>
              <a:rPr lang="ar-JO" b="1" u="sng" dirty="0"/>
              <a:t>مشروع عقد الدورات التدريبية للموظفين</a:t>
            </a:r>
            <a:r>
              <a:rPr lang="ar-JO" b="1" dirty="0"/>
              <a:t> :-</a:t>
            </a:r>
            <a:r>
              <a:rPr lang="ar-JO" dirty="0"/>
              <a:t> </a:t>
            </a:r>
            <a:r>
              <a:rPr lang="ar-JO" dirty="0" smtClean="0"/>
              <a:t>ويهدف </a:t>
            </a:r>
            <a:r>
              <a:rPr lang="ar-JO" dirty="0"/>
              <a:t>المشروع </a:t>
            </a:r>
            <a:r>
              <a:rPr lang="ar-JO" dirty="0" smtClean="0"/>
              <a:t>إلى </a:t>
            </a:r>
            <a:r>
              <a:rPr lang="ar-JO" dirty="0"/>
              <a:t>رفع مستوى </a:t>
            </a:r>
            <a:r>
              <a:rPr lang="ar-JO" dirty="0" smtClean="0"/>
              <a:t>الأداء المؤسسي من </a:t>
            </a:r>
            <a:r>
              <a:rPr lang="ar-JO" dirty="0"/>
              <a:t>أ</a:t>
            </a:r>
            <a:r>
              <a:rPr lang="ar-JO" dirty="0" smtClean="0"/>
              <a:t>جل </a:t>
            </a:r>
            <a:r>
              <a:rPr lang="ar-JO" dirty="0"/>
              <a:t>رفع مستوى نوعية خدمات النقل البري وإضافة خدمات إبداعية.</a:t>
            </a:r>
            <a:endParaRPr lang="en-US" dirty="0"/>
          </a:p>
        </p:txBody>
      </p:sp>
    </p:spTree>
    <p:extLst>
      <p:ext uri="{BB962C8B-B14F-4D97-AF65-F5344CB8AC3E}">
        <p14:creationId xmlns:p14="http://schemas.microsoft.com/office/powerpoint/2010/main" val="3697838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916"/>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30904" y="279916"/>
            <a:ext cx="1113096" cy="1167884"/>
          </a:xfrm>
          <a:prstGeom prst="rect">
            <a:avLst/>
          </a:prstGeom>
        </p:spPr>
      </p:pic>
      <p:sp>
        <p:nvSpPr>
          <p:cNvPr id="6" name="TextBox 5"/>
          <p:cNvSpPr txBox="1"/>
          <p:nvPr/>
        </p:nvSpPr>
        <p:spPr>
          <a:xfrm>
            <a:off x="2362200" y="762000"/>
            <a:ext cx="4876800" cy="369332"/>
          </a:xfrm>
          <a:prstGeom prst="rect">
            <a:avLst/>
          </a:prstGeom>
          <a:noFill/>
        </p:spPr>
        <p:txBody>
          <a:bodyPr wrap="square" rtlCol="1">
            <a:spAutoFit/>
          </a:bodyPr>
          <a:lstStyle/>
          <a:p>
            <a:pPr algn="r" rtl="1"/>
            <a:endParaRPr lang="ar-JO"/>
          </a:p>
        </p:txBody>
      </p:sp>
      <p:sp>
        <p:nvSpPr>
          <p:cNvPr id="5" name="TextBox 4"/>
          <p:cNvSpPr txBox="1"/>
          <p:nvPr/>
        </p:nvSpPr>
        <p:spPr>
          <a:xfrm>
            <a:off x="1714500" y="672196"/>
            <a:ext cx="56769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البري/ </a:t>
            </a:r>
            <a:r>
              <a:rPr lang="ar-JO" sz="3200" b="1" dirty="0"/>
              <a:t>هيئة تنظيم النقل البري </a:t>
            </a:r>
            <a:endParaRPr lang="ar-JO" sz="3200" b="1" dirty="0">
              <a:latin typeface="Arial" panose="020B0604020202020204" pitchFamily="34" charset="0"/>
              <a:cs typeface="Arial" panose="020B0604020202020204" pitchFamily="34" charset="0"/>
            </a:endParaRPr>
          </a:p>
        </p:txBody>
      </p:sp>
      <p:sp>
        <p:nvSpPr>
          <p:cNvPr id="3" name="Rectangle 2"/>
          <p:cNvSpPr/>
          <p:nvPr/>
        </p:nvSpPr>
        <p:spPr>
          <a:xfrm>
            <a:off x="173664" y="1629365"/>
            <a:ext cx="8894135" cy="4801314"/>
          </a:xfrm>
          <a:prstGeom prst="rect">
            <a:avLst/>
          </a:prstGeom>
        </p:spPr>
        <p:txBody>
          <a:bodyPr wrap="square">
            <a:spAutoFit/>
          </a:bodyPr>
          <a:lstStyle/>
          <a:p>
            <a:pPr lvl="0" algn="just" rtl="1"/>
            <a:r>
              <a:rPr lang="ar-JO" b="1" u="sng" dirty="0" smtClean="0"/>
              <a:t>الإنجازات:</a:t>
            </a:r>
          </a:p>
          <a:p>
            <a:pPr algn="just" rtl="1"/>
            <a:endParaRPr lang="ar-JO" b="1" u="sng" dirty="0" smtClean="0"/>
          </a:p>
          <a:p>
            <a:pPr algn="just" rtl="1"/>
            <a:r>
              <a:rPr lang="ar-JO" b="1" u="sng" dirty="0" smtClean="0"/>
              <a:t>الحصول على </a:t>
            </a:r>
            <a:r>
              <a:rPr lang="ar-JO" b="1" u="sng" dirty="0"/>
              <a:t>المركز الرابع لجائزة الملك عبدالله الثاني لتميز </a:t>
            </a:r>
            <a:r>
              <a:rPr lang="ar-JO" b="1" u="sng" dirty="0" smtClean="0"/>
              <a:t>الأداء </a:t>
            </a:r>
            <a:r>
              <a:rPr lang="ar-JO" b="1" u="sng" dirty="0"/>
              <a:t>الحكومي والشفافية في العام 2003 </a:t>
            </a:r>
            <a:endParaRPr lang="en-US" b="1" u="sng" dirty="0"/>
          </a:p>
          <a:p>
            <a:pPr lvl="0" algn="just" rtl="1"/>
            <a:endParaRPr lang="ar-JO" b="1" u="sng" dirty="0" smtClean="0"/>
          </a:p>
          <a:p>
            <a:pPr algn="just" rtl="1"/>
            <a:r>
              <a:rPr lang="ar-JO" b="1" u="sng" dirty="0"/>
              <a:t>الحصول </a:t>
            </a:r>
            <a:r>
              <a:rPr lang="ar-JO" b="1" u="sng" dirty="0" smtClean="0"/>
              <a:t>على </a:t>
            </a:r>
            <a:r>
              <a:rPr lang="ar-JO" b="1" u="sng" dirty="0"/>
              <a:t>جائزة محمد بن راشد آل مكتوم للإدارة العربية عن فئة أفضل مؤسسة حكومية عربية متميزة </a:t>
            </a:r>
            <a:r>
              <a:rPr lang="ar-JO" b="1" u="sng" dirty="0" smtClean="0"/>
              <a:t>عا</a:t>
            </a:r>
            <a:r>
              <a:rPr lang="ar-JO" b="1" u="sng" dirty="0"/>
              <a:t>م 2006</a:t>
            </a:r>
            <a:endParaRPr lang="en-US" b="1" u="sng" dirty="0"/>
          </a:p>
          <a:p>
            <a:pPr lvl="0" algn="just" rtl="1"/>
            <a:endParaRPr lang="ar-JO" b="1" u="sng" dirty="0" smtClean="0"/>
          </a:p>
          <a:p>
            <a:pPr lvl="0" algn="just" rtl="1"/>
            <a:r>
              <a:rPr lang="ar-JO" b="1" u="sng" dirty="0" smtClean="0"/>
              <a:t>مدونة </a:t>
            </a:r>
            <a:r>
              <a:rPr lang="ar-JO" b="1" u="sng" dirty="0"/>
              <a:t>قواعد السلوك الأخلاقي والمهني للمستخدمين والمشغلين والعاملين في مرافق وسائط النقل العام :-</a:t>
            </a:r>
            <a:r>
              <a:rPr lang="ar-JO" dirty="0"/>
              <a:t> </a:t>
            </a:r>
            <a:r>
              <a:rPr lang="ar-JO" dirty="0" smtClean="0"/>
              <a:t>والتي اطلقت بهدف حماية </a:t>
            </a:r>
            <a:r>
              <a:rPr lang="ar-JO" dirty="0"/>
              <a:t>بيئة العمل وقطاع النقل وفق المعايير الاخلاقية العالية </a:t>
            </a:r>
            <a:r>
              <a:rPr lang="ar-JO" dirty="0" smtClean="0"/>
              <a:t>وصولاً </a:t>
            </a:r>
            <a:r>
              <a:rPr lang="ar-JO" dirty="0"/>
              <a:t>إ</a:t>
            </a:r>
            <a:r>
              <a:rPr lang="ar-JO" dirty="0" smtClean="0"/>
              <a:t>لى </a:t>
            </a:r>
            <a:r>
              <a:rPr lang="ar-JO" dirty="0"/>
              <a:t>خدمة نقل عام مميزة وبيئة عمل </a:t>
            </a:r>
            <a:r>
              <a:rPr lang="ar-JO" dirty="0" smtClean="0"/>
              <a:t>أفضل.</a:t>
            </a:r>
            <a:endParaRPr lang="en-US" dirty="0"/>
          </a:p>
          <a:p>
            <a:pPr algn="just" rtl="1"/>
            <a:r>
              <a:rPr lang="en-US" dirty="0"/>
              <a:t> </a:t>
            </a:r>
          </a:p>
          <a:p>
            <a:pPr lvl="0" algn="just" rtl="1"/>
            <a:r>
              <a:rPr lang="ar-JO" b="1" u="sng" dirty="0" smtClean="0"/>
              <a:t>الحصول على شهادة نظام </a:t>
            </a:r>
            <a:r>
              <a:rPr lang="ar-JO" b="1" u="sng" dirty="0"/>
              <a:t>ضبط الجودة (الآيزو) عام 2017</a:t>
            </a:r>
            <a:r>
              <a:rPr lang="ar-JO" dirty="0" smtClean="0"/>
              <a:t>.</a:t>
            </a:r>
          </a:p>
          <a:p>
            <a:pPr algn="just" rtl="1"/>
            <a:endParaRPr lang="en-US" dirty="0"/>
          </a:p>
          <a:p>
            <a:pPr lvl="0" algn="just" rtl="1"/>
            <a:r>
              <a:rPr lang="ar-JO" b="1" u="sng" dirty="0"/>
              <a:t>إ</a:t>
            </a:r>
            <a:r>
              <a:rPr lang="ar-JO" b="1" u="sng" dirty="0" smtClean="0"/>
              <a:t>نشاء </a:t>
            </a:r>
            <a:r>
              <a:rPr lang="ar-JO" b="1" u="sng" dirty="0"/>
              <a:t>موقع الكتروني للهيئة :ـ</a:t>
            </a:r>
            <a:r>
              <a:rPr lang="ar-JO" dirty="0"/>
              <a:t>  </a:t>
            </a:r>
            <a:r>
              <a:rPr lang="ar-JO" dirty="0" smtClean="0"/>
              <a:t>وذلك بهدف </a:t>
            </a:r>
            <a:r>
              <a:rPr lang="ar-JO" dirty="0"/>
              <a:t>التواصل والتفاعل وتبادل المعلومات </a:t>
            </a:r>
            <a:r>
              <a:rPr lang="ar-JO" dirty="0" smtClean="0"/>
              <a:t>الكترونياًّ، وعرض </a:t>
            </a:r>
            <a:r>
              <a:rPr lang="ar-JO" dirty="0"/>
              <a:t>كافه المشاريع </a:t>
            </a:r>
            <a:r>
              <a:rPr lang="ar-JO" dirty="0" smtClean="0"/>
              <a:t>والإنجازات </a:t>
            </a:r>
            <a:r>
              <a:rPr lang="ar-JO" dirty="0"/>
              <a:t>والقوانين والتعليمات وكل ما يستجد من </a:t>
            </a:r>
            <a:r>
              <a:rPr lang="ar-JO" dirty="0" smtClean="0"/>
              <a:t>أعمال </a:t>
            </a:r>
            <a:r>
              <a:rPr lang="ar-JO" dirty="0"/>
              <a:t>للهيئة وبهدف خدمة المواطنين وكافة شرائح المجتمع . </a:t>
            </a:r>
            <a:r>
              <a:rPr lang="ar-JO" b="1" dirty="0"/>
              <a:t> </a:t>
            </a:r>
            <a:endParaRPr lang="ar-JO" b="1" dirty="0" smtClean="0"/>
          </a:p>
          <a:p>
            <a:pPr lvl="0" algn="just" rtl="1"/>
            <a:endParaRPr lang="en-US" dirty="0"/>
          </a:p>
          <a:p>
            <a:pPr lvl="0" algn="just" rtl="1"/>
            <a:r>
              <a:rPr lang="ar-JO" b="1" u="sng" dirty="0"/>
              <a:t>نظام تلقي الشكاوي والاقتراحات </a:t>
            </a:r>
            <a:r>
              <a:rPr lang="ar-JO" b="1" u="sng" dirty="0" smtClean="0"/>
              <a:t>الإلكتروني </a:t>
            </a:r>
            <a:r>
              <a:rPr lang="ar-JO" b="1" u="sng" dirty="0"/>
              <a:t>:</a:t>
            </a:r>
            <a:r>
              <a:rPr lang="ar-JO" u="sng" dirty="0"/>
              <a:t>ـ</a:t>
            </a:r>
            <a:r>
              <a:rPr lang="ar-JO" dirty="0"/>
              <a:t> يعمل هذا النظام على استقبال الشكاوي والاقتراحات المقدمة من المتعاملين مع الهيئـة ( </a:t>
            </a:r>
            <a:r>
              <a:rPr lang="ar-JO" dirty="0" smtClean="0"/>
              <a:t>مواطنين ومشغلين </a:t>
            </a:r>
            <a:r>
              <a:rPr lang="ar-JO" dirty="0"/>
              <a:t>) إ</a:t>
            </a:r>
            <a:r>
              <a:rPr lang="ar-JO" dirty="0" smtClean="0"/>
              <a:t>ما </a:t>
            </a:r>
            <a:r>
              <a:rPr lang="ar-JO" dirty="0"/>
              <a:t>عن طريق رقـــم الاتصال المجاني </a:t>
            </a:r>
            <a:r>
              <a:rPr lang="ar-JO" dirty="0" smtClean="0"/>
              <a:t>أو عن </a:t>
            </a:r>
            <a:r>
              <a:rPr lang="ar-JO" dirty="0"/>
              <a:t>طريــق الموقع </a:t>
            </a:r>
            <a:r>
              <a:rPr lang="ar-JO" dirty="0" smtClean="0"/>
              <a:t>الإلكتروني </a:t>
            </a:r>
            <a:r>
              <a:rPr lang="ar-JO" dirty="0"/>
              <a:t>للهيئة والبريد </a:t>
            </a:r>
            <a:r>
              <a:rPr lang="ar-JO" dirty="0" smtClean="0"/>
              <a:t>الإلكتروني أو حتى </a:t>
            </a:r>
            <a:r>
              <a:rPr lang="ar-JO" dirty="0"/>
              <a:t>باستخدام الفاكس .</a:t>
            </a:r>
            <a:endParaRPr lang="en-US" dirty="0"/>
          </a:p>
        </p:txBody>
      </p:sp>
    </p:spTree>
    <p:extLst>
      <p:ext uri="{BB962C8B-B14F-4D97-AF65-F5344CB8AC3E}">
        <p14:creationId xmlns:p14="http://schemas.microsoft.com/office/powerpoint/2010/main" val="2500696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304800"/>
            <a:ext cx="1095375" cy="1228725"/>
          </a:xfrm>
          <a:prstGeom prst="rect">
            <a:avLst/>
          </a:prstGeom>
        </p:spPr>
      </p:pic>
      <p:sp>
        <p:nvSpPr>
          <p:cNvPr id="3" name="Rectangle 2"/>
          <p:cNvSpPr/>
          <p:nvPr/>
        </p:nvSpPr>
        <p:spPr>
          <a:xfrm>
            <a:off x="685800" y="1824347"/>
            <a:ext cx="7902575" cy="5324535"/>
          </a:xfrm>
          <a:prstGeom prst="rect">
            <a:avLst/>
          </a:prstGeom>
        </p:spPr>
        <p:txBody>
          <a:bodyPr wrap="square">
            <a:spAutoFit/>
          </a:bodyPr>
          <a:lstStyle/>
          <a:p>
            <a:pPr algn="just" rtl="1"/>
            <a:r>
              <a:rPr lang="ar-JO" sz="2000" b="1" u="sng" dirty="0" smtClean="0"/>
              <a:t>الإطار التشريعي</a:t>
            </a:r>
            <a:r>
              <a:rPr lang="ar-JO" sz="2000" b="1" u="sng" dirty="0"/>
              <a:t>:</a:t>
            </a:r>
            <a:endParaRPr lang="en-US" sz="2000" b="1" dirty="0"/>
          </a:p>
          <a:p>
            <a:pPr lvl="0" algn="just" rtl="1"/>
            <a:endParaRPr lang="ar-JO" sz="900" dirty="0" smtClean="0"/>
          </a:p>
          <a:p>
            <a:pPr marL="342900" lvl="0" indent="-342900" algn="justLow" rtl="1">
              <a:buFont typeface="Arial" panose="020B0604020202020204" pitchFamily="34" charset="0"/>
              <a:buChar char="•"/>
            </a:pPr>
            <a:r>
              <a:rPr lang="ar-JO" sz="2000" dirty="0" smtClean="0"/>
              <a:t>صدر </a:t>
            </a:r>
            <a:r>
              <a:rPr lang="ar-JO" sz="2000" dirty="0"/>
              <a:t>قانون ميناء العقبة رقم (41) لسنة 1952 لتنشأ سلطة تسمى سلطة ميناء العقبة.</a:t>
            </a:r>
            <a:endParaRPr lang="en-US" sz="2000" dirty="0"/>
          </a:p>
          <a:p>
            <a:pPr marL="342900" lvl="0" indent="-342900" algn="justLow" rtl="1">
              <a:buFont typeface="Arial" panose="020B0604020202020204" pitchFamily="34" charset="0"/>
              <a:buChar char="•"/>
            </a:pPr>
            <a:r>
              <a:rPr lang="ar-JO" sz="2000" dirty="0"/>
              <a:t>صدر قانون ميناء العقبة رقم (18) لسنة 1959 لتنشأ دائرة تسمى دائرة ميناء العقبة.</a:t>
            </a:r>
            <a:endParaRPr lang="en-US" sz="2000" dirty="0"/>
          </a:p>
          <a:p>
            <a:pPr marL="342900" lvl="0" indent="-342900" algn="justLow" rtl="1">
              <a:buFont typeface="Arial" panose="020B0604020202020204" pitchFamily="34" charset="0"/>
              <a:buChar char="•"/>
            </a:pPr>
            <a:r>
              <a:rPr lang="ar-JO" sz="2000" dirty="0"/>
              <a:t>صدر قانون المؤسسة البحرية لميناء العقبة رقم (4) لسنة 1969، وترتبط بوزير </a:t>
            </a:r>
            <a:r>
              <a:rPr lang="ar-JO" sz="2000" dirty="0" smtClean="0"/>
              <a:t>النقل.</a:t>
            </a:r>
            <a:endParaRPr lang="ar-JO" sz="2000" dirty="0"/>
          </a:p>
          <a:p>
            <a:pPr marL="342900" lvl="0" indent="-342900" algn="justLow" rtl="1">
              <a:buFont typeface="Arial" panose="020B0604020202020204" pitchFamily="34" charset="0"/>
              <a:buChar char="•"/>
            </a:pPr>
            <a:r>
              <a:rPr lang="ar-JO" sz="2000" dirty="0" smtClean="0"/>
              <a:t>صدر </a:t>
            </a:r>
            <a:r>
              <a:rPr lang="ar-JO" sz="2000" dirty="0"/>
              <a:t>قانون التجارة البحرية رقم (14) لسنة 1970، حيث ينظم هذا القانون بشؤون النقل البحري بشكل عام ويذكر بعض الاختصاصات والصلاحيات لوزير النقل.</a:t>
            </a:r>
            <a:endParaRPr lang="en-US" sz="2000" dirty="0"/>
          </a:p>
          <a:p>
            <a:pPr marL="342900" lvl="0" indent="-342900" algn="justLow" rtl="1">
              <a:buFont typeface="Arial" panose="020B0604020202020204" pitchFamily="34" charset="0"/>
              <a:buChar char="•"/>
            </a:pPr>
            <a:r>
              <a:rPr lang="ar-JO" sz="2000" dirty="0"/>
              <a:t>صدر قانون مؤسسة الموانئ رقم (28) لسنة 1978، بحيث تم دمج المؤسسة البحرية </a:t>
            </a:r>
            <a:r>
              <a:rPr lang="ar-JO" sz="2000" dirty="0" smtClean="0"/>
              <a:t>الأردنية </a:t>
            </a:r>
            <a:r>
              <a:rPr lang="ar-JO" sz="2000" dirty="0"/>
              <a:t>مع دائرة ميناء العقبة لتصبحا مؤسسة واحدة تحت اسم (مؤسسة الموانئ) </a:t>
            </a:r>
            <a:r>
              <a:rPr lang="ar-JO" sz="2000" dirty="0" smtClean="0"/>
              <a:t>ويرأس </a:t>
            </a:r>
            <a:r>
              <a:rPr lang="ar-JO" sz="2000" dirty="0"/>
              <a:t>مجلس إدارتها وزير النقل.</a:t>
            </a:r>
            <a:endParaRPr lang="en-US" sz="2000" dirty="0"/>
          </a:p>
          <a:p>
            <a:pPr marL="342900" indent="-342900" algn="justLow" rtl="1">
              <a:buFont typeface="Arial" panose="020B0604020202020204" pitchFamily="34" charset="0"/>
              <a:buChar char="•"/>
            </a:pPr>
            <a:r>
              <a:rPr lang="ar-SA" sz="2000" dirty="0" smtClean="0">
                <a:latin typeface="Arial" panose="020B0604020202020204" pitchFamily="34" charset="0"/>
                <a:cs typeface="Arial" panose="020B0604020202020204" pitchFamily="34" charset="0"/>
              </a:rPr>
              <a:t>صدرت </a:t>
            </a:r>
            <a:r>
              <a:rPr lang="ar-SA" sz="2000" dirty="0">
                <a:latin typeface="Arial" panose="020B0604020202020204" pitchFamily="34" charset="0"/>
                <a:cs typeface="Arial" panose="020B0604020202020204" pitchFamily="34" charset="0"/>
              </a:rPr>
              <a:t>الإرادة الملكية السامية</a:t>
            </a:r>
            <a:r>
              <a:rPr lang="ar-SA" sz="2000" b="1" u="sng" dirty="0">
                <a:latin typeface="Arial" panose="020B0604020202020204" pitchFamily="34" charset="0"/>
                <a:cs typeface="Arial" panose="020B0604020202020204" pitchFamily="34" charset="0"/>
              </a:rPr>
              <a:t> </a:t>
            </a:r>
            <a:r>
              <a:rPr lang="ar-JO" sz="2000" b="1" u="sng" dirty="0" err="1" smtClean="0">
                <a:latin typeface="Arial" panose="020B0604020202020204" pitchFamily="34" charset="0"/>
                <a:cs typeface="Arial" panose="020B0604020202020204" pitchFamily="34" charset="0"/>
              </a:rPr>
              <a:t>بإ</a:t>
            </a:r>
            <a:r>
              <a:rPr lang="ar-SA" sz="2000" b="1" u="sng" dirty="0" smtClean="0">
                <a:latin typeface="Arial" panose="020B0604020202020204" pitchFamily="34" charset="0"/>
                <a:cs typeface="Arial" panose="020B0604020202020204" pitchFamily="34" charset="0"/>
              </a:rPr>
              <a:t>نشاء </a:t>
            </a:r>
            <a:r>
              <a:rPr lang="ar-SA" sz="2000" b="1" u="sng" dirty="0">
                <a:latin typeface="Arial" panose="020B0604020202020204" pitchFamily="34" charset="0"/>
                <a:cs typeface="Arial" panose="020B0604020202020204" pitchFamily="34" charset="0"/>
              </a:rPr>
              <a:t>"السلطة البحرية الأردنية"</a:t>
            </a:r>
            <a:r>
              <a:rPr lang="ar-SA" sz="2000" dirty="0">
                <a:latin typeface="Arial" panose="020B0604020202020204" pitchFamily="34" charset="0"/>
                <a:cs typeface="Arial" panose="020B0604020202020204" pitchFamily="34" charset="0"/>
              </a:rPr>
              <a:t> كهيئة فنية حكومية تمثل سيادة الدولة على المياه الإقليمية </a:t>
            </a:r>
            <a:r>
              <a:rPr lang="ar-SA" sz="2000" dirty="0" smtClean="0">
                <a:latin typeface="Arial" panose="020B0604020202020204" pitchFamily="34" charset="0"/>
                <a:cs typeface="Arial" panose="020B0604020202020204" pitchFamily="34" charset="0"/>
              </a:rPr>
              <a:t>الأردنية</a:t>
            </a:r>
            <a:r>
              <a:rPr lang="ar-JO" sz="2000" dirty="0" smtClean="0">
                <a:latin typeface="Arial" panose="020B0604020202020204" pitchFamily="34" charset="0"/>
                <a:cs typeface="Arial" panose="020B0604020202020204" pitchFamily="34" charset="0"/>
              </a:rPr>
              <a:t>.</a:t>
            </a:r>
          </a:p>
          <a:p>
            <a:pPr marL="342900" indent="-342900" algn="justLow" rtl="1">
              <a:buFont typeface="Arial" panose="020B0604020202020204" pitchFamily="34" charset="0"/>
              <a:buChar char="•"/>
            </a:pPr>
            <a:r>
              <a:rPr lang="ar-SA" sz="2000" dirty="0" smtClean="0">
                <a:latin typeface="Arial" panose="020B0604020202020204" pitchFamily="34" charset="0"/>
                <a:cs typeface="Arial" panose="020B0604020202020204" pitchFamily="34" charset="0"/>
              </a:rPr>
              <a:t>صدر </a:t>
            </a:r>
            <a:r>
              <a:rPr lang="ar-SA" sz="2000" dirty="0">
                <a:latin typeface="Arial" panose="020B0604020202020204" pitchFamily="34" charset="0"/>
                <a:cs typeface="Arial" panose="020B0604020202020204" pitchFamily="34" charset="0"/>
              </a:rPr>
              <a:t>عام 2002 القانون المؤقت للسلطة البحرية الأردنية ثم صدر </a:t>
            </a:r>
            <a:r>
              <a:rPr lang="ar-SA" sz="2000" b="1" u="sng" dirty="0">
                <a:latin typeface="Arial" panose="020B0604020202020204" pitchFamily="34" charset="0"/>
                <a:cs typeface="Arial" panose="020B0604020202020204" pitchFamily="34" charset="0"/>
              </a:rPr>
              <a:t>القانون الدائم رقم (46) لسنة 2006</a:t>
            </a:r>
            <a:r>
              <a:rPr lang="ar-SA" sz="2000" dirty="0">
                <a:latin typeface="Arial" panose="020B0604020202020204" pitchFamily="34" charset="0"/>
                <a:cs typeface="Arial" panose="020B0604020202020204" pitchFamily="34" charset="0"/>
              </a:rPr>
              <a:t> الذي حدد  أهداف ومهام السلطة </a:t>
            </a:r>
            <a:r>
              <a:rPr lang="ar-SA" sz="2000" dirty="0" smtClean="0">
                <a:latin typeface="Arial" panose="020B0604020202020204" pitchFamily="34" charset="0"/>
                <a:cs typeface="Arial" panose="020B0604020202020204" pitchFamily="34" charset="0"/>
              </a:rPr>
              <a:t>البحرية</a:t>
            </a:r>
            <a:r>
              <a:rPr lang="ar-JO" sz="2000" dirty="0" smtClean="0">
                <a:latin typeface="Arial" panose="020B0604020202020204" pitchFamily="34" charset="0"/>
                <a:cs typeface="Arial" panose="020B0604020202020204" pitchFamily="34" charset="0"/>
              </a:rPr>
              <a:t>، </a:t>
            </a:r>
            <a:r>
              <a:rPr lang="ar-SA" sz="2000" dirty="0" smtClean="0">
                <a:latin typeface="Arial" panose="020B0604020202020204" pitchFamily="34" charset="0"/>
                <a:cs typeface="Arial" panose="020B0604020202020204" pitchFamily="34" charset="0"/>
              </a:rPr>
              <a:t>واستكمال</a:t>
            </a:r>
            <a:r>
              <a:rPr lang="ar-JO" sz="2000" dirty="0" smtClean="0">
                <a:latin typeface="Arial" panose="020B0604020202020204" pitchFamily="34" charset="0"/>
                <a:cs typeface="Arial" panose="020B0604020202020204" pitchFamily="34" charset="0"/>
              </a:rPr>
              <a:t>ًا</a:t>
            </a:r>
            <a:r>
              <a:rPr lang="ar-SA" sz="2000" dirty="0" smtClean="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للصلاحيات والمهام السيادية المكلفة بها السلطة </a:t>
            </a:r>
            <a:r>
              <a:rPr lang="ar-SA" sz="2000" dirty="0" smtClean="0">
                <a:latin typeface="Arial" panose="020B0604020202020204" pitchFamily="34" charset="0"/>
                <a:cs typeface="Arial" panose="020B0604020202020204" pitchFamily="34" charset="0"/>
              </a:rPr>
              <a:t>البحرية، </a:t>
            </a:r>
            <a:r>
              <a:rPr lang="ar-SA" sz="2000" dirty="0">
                <a:latin typeface="Arial" panose="020B0604020202020204" pitchFamily="34" charset="0"/>
                <a:cs typeface="Arial" panose="020B0604020202020204" pitchFamily="34" charset="0"/>
              </a:rPr>
              <a:t>فقد </a:t>
            </a:r>
            <a:r>
              <a:rPr lang="ar-SA" sz="2000" dirty="0" smtClean="0">
                <a:latin typeface="Arial" panose="020B0604020202020204" pitchFamily="34" charset="0"/>
                <a:cs typeface="Arial" panose="020B0604020202020204" pitchFamily="34" charset="0"/>
              </a:rPr>
              <a:t>صدر </a:t>
            </a:r>
            <a:r>
              <a:rPr lang="ar-SA" sz="2000" dirty="0">
                <a:latin typeface="Arial" panose="020B0604020202020204" pitchFamily="34" charset="0"/>
                <a:cs typeface="Arial" panose="020B0604020202020204" pitchFamily="34" charset="0"/>
              </a:rPr>
              <a:t>القانون المعدل </a:t>
            </a:r>
            <a:r>
              <a:rPr lang="ar-SA" sz="2000" b="1" u="sng" dirty="0">
                <a:latin typeface="Arial" panose="020B0604020202020204" pitchFamily="34" charset="0"/>
                <a:cs typeface="Arial" panose="020B0604020202020204" pitchFamily="34" charset="0"/>
              </a:rPr>
              <a:t>لقانون السلطة البحرية رقم (38) لسنة </a:t>
            </a:r>
            <a:r>
              <a:rPr lang="ar-SA" sz="2000" b="1" u="sng" dirty="0" smtClean="0">
                <a:latin typeface="Arial" panose="020B0604020202020204" pitchFamily="34" charset="0"/>
                <a:cs typeface="Arial" panose="020B0604020202020204" pitchFamily="34" charset="0"/>
              </a:rPr>
              <a:t>2008</a:t>
            </a:r>
            <a:endParaRPr lang="en-US" sz="2000" dirty="0">
              <a:latin typeface="Arial" panose="020B0604020202020204" pitchFamily="34" charset="0"/>
              <a:cs typeface="Arial" panose="020B0604020202020204" pitchFamily="34" charset="0"/>
            </a:endParaRPr>
          </a:p>
          <a:p>
            <a:pPr algn="just" rtl="1"/>
            <a:endParaRPr lang="ar-JO" sz="2000" dirty="0">
              <a:latin typeface="Arial" panose="020B0604020202020204" pitchFamily="34" charset="0"/>
              <a:cs typeface="Arial" panose="020B0604020202020204" pitchFamily="34" charset="0"/>
            </a:endParaRPr>
          </a:p>
        </p:txBody>
      </p:sp>
      <p:sp>
        <p:nvSpPr>
          <p:cNvPr id="9" name="TextBox 8"/>
          <p:cNvSpPr txBox="1"/>
          <p:nvPr/>
        </p:nvSpPr>
        <p:spPr>
          <a:xfrm>
            <a:off x="1600199" y="533400"/>
            <a:ext cx="6219825" cy="646331"/>
          </a:xfrm>
          <a:prstGeom prst="rect">
            <a:avLst/>
          </a:prstGeom>
          <a:noFill/>
        </p:spPr>
        <p:txBody>
          <a:bodyPr wrap="square" rtlCol="1">
            <a:spAutoFit/>
          </a:bodyPr>
          <a:lstStyle/>
          <a:p>
            <a:pPr algn="r" rtl="1"/>
            <a:r>
              <a:rPr lang="ar-JO" sz="3600" b="1" dirty="0" smtClean="0">
                <a:latin typeface="Arial" panose="020B0604020202020204" pitchFamily="34" charset="0"/>
                <a:cs typeface="Arial" panose="020B0604020202020204" pitchFamily="34" charset="0"/>
              </a:rPr>
              <a:t>قطاع </a:t>
            </a:r>
            <a:r>
              <a:rPr lang="ar-JO" sz="3600" b="1" dirty="0">
                <a:latin typeface="Arial" panose="020B0604020202020204" pitchFamily="34" charset="0"/>
                <a:cs typeface="Arial" panose="020B0604020202020204" pitchFamily="34" charset="0"/>
              </a:rPr>
              <a:t>النقل البحري/ </a:t>
            </a:r>
            <a:r>
              <a:rPr lang="ar-JO" sz="3200" b="1" dirty="0">
                <a:latin typeface="Arial" panose="020B0604020202020204" pitchFamily="34" charset="0"/>
                <a:cs typeface="Arial" panose="020B0604020202020204" pitchFamily="34" charset="0"/>
              </a:rPr>
              <a:t>الهيئة البحرية الأردنية  </a:t>
            </a:r>
            <a:endParaRPr lang="ar-JO"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0499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228600"/>
            <a:ext cx="1171575" cy="1304925"/>
          </a:xfrm>
          <a:prstGeom prst="rect">
            <a:avLst/>
          </a:prstGeom>
        </p:spPr>
      </p:pic>
      <p:sp>
        <p:nvSpPr>
          <p:cNvPr id="2" name="TextBox 1"/>
          <p:cNvSpPr txBox="1"/>
          <p:nvPr/>
        </p:nvSpPr>
        <p:spPr>
          <a:xfrm>
            <a:off x="1600199" y="533400"/>
            <a:ext cx="6219825" cy="646331"/>
          </a:xfrm>
          <a:prstGeom prst="rect">
            <a:avLst/>
          </a:prstGeom>
          <a:noFill/>
        </p:spPr>
        <p:txBody>
          <a:bodyPr wrap="square" rtlCol="1">
            <a:spAutoFit/>
          </a:bodyPr>
          <a:lstStyle/>
          <a:p>
            <a:pPr algn="r" rtl="1"/>
            <a:r>
              <a:rPr lang="ar-JO" sz="3600" b="1" dirty="0" smtClean="0">
                <a:latin typeface="Arial" panose="020B0604020202020204" pitchFamily="34" charset="0"/>
                <a:cs typeface="Arial" panose="020B0604020202020204" pitchFamily="34" charset="0"/>
              </a:rPr>
              <a:t>قطاع </a:t>
            </a:r>
            <a:r>
              <a:rPr lang="ar-JO" sz="3600" b="1" dirty="0">
                <a:latin typeface="Arial" panose="020B0604020202020204" pitchFamily="34" charset="0"/>
                <a:cs typeface="Arial" panose="020B0604020202020204" pitchFamily="34" charset="0"/>
              </a:rPr>
              <a:t>النقل البحري/ </a:t>
            </a:r>
            <a:r>
              <a:rPr lang="ar-JO" sz="3200" b="1" dirty="0">
                <a:latin typeface="Arial" panose="020B0604020202020204" pitchFamily="34" charset="0"/>
                <a:cs typeface="Arial" panose="020B0604020202020204" pitchFamily="34" charset="0"/>
              </a:rPr>
              <a:t>الهيئة البحرية الأردنية  </a:t>
            </a:r>
            <a:endParaRPr lang="ar-JO" sz="3600" b="1" dirty="0">
              <a:latin typeface="Arial" panose="020B0604020202020204" pitchFamily="34" charset="0"/>
              <a:cs typeface="Arial" panose="020B0604020202020204" pitchFamily="34" charset="0"/>
            </a:endParaRPr>
          </a:p>
        </p:txBody>
      </p:sp>
      <p:sp>
        <p:nvSpPr>
          <p:cNvPr id="3" name="Rectangle 2"/>
          <p:cNvSpPr/>
          <p:nvPr/>
        </p:nvSpPr>
        <p:spPr>
          <a:xfrm>
            <a:off x="381000" y="1824347"/>
            <a:ext cx="8382000" cy="4708981"/>
          </a:xfrm>
          <a:prstGeom prst="rect">
            <a:avLst/>
          </a:prstGeom>
        </p:spPr>
        <p:txBody>
          <a:bodyPr wrap="square">
            <a:spAutoFit/>
          </a:bodyPr>
          <a:lstStyle/>
          <a:p>
            <a:pPr algn="just" rtl="1"/>
            <a:r>
              <a:rPr lang="ar-SA" sz="2000" b="1" u="sng" dirty="0">
                <a:latin typeface="Arial" panose="020B0604020202020204" pitchFamily="34" charset="0"/>
                <a:cs typeface="Arial" panose="020B0604020202020204" pitchFamily="34" charset="0"/>
              </a:rPr>
              <a:t>في مجال تحديث وتطوير ومتابعة تطبيق التشريعات </a:t>
            </a:r>
            <a:r>
              <a:rPr lang="ar-SA" sz="2000" b="1" u="sng" dirty="0" smtClean="0">
                <a:latin typeface="Arial" panose="020B0604020202020204" pitchFamily="34" charset="0"/>
                <a:cs typeface="Arial" panose="020B0604020202020204" pitchFamily="34" charset="0"/>
              </a:rPr>
              <a:t>البحرية:</a:t>
            </a:r>
          </a:p>
          <a:p>
            <a:pPr marL="273050" indent="-273050" algn="just" rtl="1">
              <a:buFont typeface="+mj-lt"/>
              <a:buAutoNum type="arabicPeriod"/>
              <a:tabLst>
                <a:tab pos="177800" algn="l"/>
              </a:tabLst>
            </a:pPr>
            <a:r>
              <a:rPr lang="ar-SA" sz="2000" dirty="0" smtClean="0">
                <a:latin typeface="Arial" panose="020B0604020202020204" pitchFamily="34" charset="0"/>
                <a:cs typeface="Arial" panose="020B0604020202020204" pitchFamily="34" charset="0"/>
              </a:rPr>
              <a:t>استحداث تعليمات وأنظمة جديدة لخدمة قطاع النقل البحري في المملكة وبما يتوافق مع المتطلبات والتطورات العالمية.</a:t>
            </a:r>
            <a:endParaRPr lang="ar-JO" sz="2000" dirty="0" smtClean="0">
              <a:latin typeface="Arial" panose="020B0604020202020204" pitchFamily="34" charset="0"/>
              <a:cs typeface="Arial" panose="020B0604020202020204" pitchFamily="34" charset="0"/>
            </a:endParaRPr>
          </a:p>
          <a:p>
            <a:pPr marL="273050" indent="-273050" algn="just" rtl="1">
              <a:buFont typeface="+mj-lt"/>
              <a:buAutoNum type="arabicPeriod"/>
              <a:tabLst>
                <a:tab pos="177800" algn="l"/>
              </a:tabLst>
            </a:pPr>
            <a:r>
              <a:rPr lang="ar-SA" sz="2000" dirty="0" smtClean="0">
                <a:latin typeface="Arial" panose="020B0604020202020204" pitchFamily="34" charset="0"/>
                <a:cs typeface="Arial" panose="020B0604020202020204" pitchFamily="34" charset="0"/>
              </a:rPr>
              <a:t>متابعة </a:t>
            </a:r>
            <a:r>
              <a:rPr lang="ar-SA" sz="2000" dirty="0">
                <a:latin typeface="Arial" panose="020B0604020202020204" pitchFamily="34" charset="0"/>
                <a:cs typeface="Arial" panose="020B0604020202020204" pitchFamily="34" charset="0"/>
              </a:rPr>
              <a:t>الاتفاقيات والمدونات والبروتوكولات الدولية والتي انضم إليها الأردن </a:t>
            </a:r>
            <a:r>
              <a:rPr lang="ar-SA" sz="2000" dirty="0" smtClean="0">
                <a:latin typeface="Arial" panose="020B0604020202020204" pitchFamily="34" charset="0"/>
                <a:cs typeface="Arial" panose="020B0604020202020204" pitchFamily="34" charset="0"/>
              </a:rPr>
              <a:t>ومواكبة </a:t>
            </a:r>
            <a:r>
              <a:rPr lang="ar-SA" sz="2000" dirty="0">
                <a:latin typeface="Arial" panose="020B0604020202020204" pitchFamily="34" charset="0"/>
                <a:cs typeface="Arial" panose="020B0604020202020204" pitchFamily="34" charset="0"/>
              </a:rPr>
              <a:t>أي مستجدات دولية </a:t>
            </a:r>
            <a:r>
              <a:rPr lang="ar-SA" sz="2000" dirty="0" smtClean="0">
                <a:latin typeface="Arial" panose="020B0604020202020204" pitchFamily="34" charset="0"/>
                <a:cs typeface="Arial" panose="020B0604020202020204" pitchFamily="34" charset="0"/>
              </a:rPr>
              <a:t>ب</a:t>
            </a:r>
            <a:r>
              <a:rPr lang="ar-JO" sz="2000" dirty="0" smtClean="0">
                <a:latin typeface="Arial" panose="020B0604020202020204" pitchFamily="34" charset="0"/>
                <a:cs typeface="Arial" panose="020B0604020202020204" pitchFamily="34" charset="0"/>
              </a:rPr>
              <a:t>هذا </a:t>
            </a:r>
            <a:r>
              <a:rPr lang="ar-SA" sz="2000" dirty="0" smtClean="0">
                <a:latin typeface="Arial" panose="020B0604020202020204" pitchFamily="34" charset="0"/>
                <a:cs typeface="Arial" panose="020B0604020202020204" pitchFamily="34" charset="0"/>
              </a:rPr>
              <a:t>الخصوص </a:t>
            </a:r>
            <a:r>
              <a:rPr lang="ar-SA" sz="2000" dirty="0">
                <a:latin typeface="Arial" panose="020B0604020202020204" pitchFamily="34" charset="0"/>
                <a:cs typeface="Arial" panose="020B0604020202020204" pitchFamily="34" charset="0"/>
              </a:rPr>
              <a:t>وإدخالها ضمن التشريعات الوطنية والتعليمات السارية والتأكد من تطبيقها على السفن الأردنية والسفن الأجنبية التي تؤم ميناء العقبة والمرافق المينائية، علماً بأن الأردن عضو موقع على (34) اتفاقية وبروتوكول ومدونة بحرية دولية.</a:t>
            </a:r>
          </a:p>
          <a:p>
            <a:pPr marL="273050" indent="-273050" algn="just" rtl="1">
              <a:buFont typeface="+mj-lt"/>
              <a:buAutoNum type="arabicPeriod"/>
              <a:tabLst>
                <a:tab pos="177800" algn="l"/>
              </a:tabLst>
            </a:pPr>
            <a:r>
              <a:rPr lang="ar-SA" sz="2000" dirty="0" smtClean="0">
                <a:latin typeface="Arial" panose="020B0604020202020204" pitchFamily="34" charset="0"/>
                <a:cs typeface="Arial" panose="020B0604020202020204" pitchFamily="34" charset="0"/>
              </a:rPr>
              <a:t>متابعة </a:t>
            </a:r>
            <a:r>
              <a:rPr lang="ar-SA" sz="2000" dirty="0">
                <a:latin typeface="Arial" panose="020B0604020202020204" pitchFamily="34" charset="0"/>
                <a:cs typeface="Arial" panose="020B0604020202020204" pitchFamily="34" charset="0"/>
              </a:rPr>
              <a:t>اتفاقيات تفويض هيئات التصنيف الدولية واعتمادها لإصدار الشهادات للسفن الأردنية نيابة عن الهيئة البحرية وفقا للمتطلبات الدولية </a:t>
            </a:r>
            <a:r>
              <a:rPr lang="ar-SA" sz="2000" dirty="0" smtClean="0">
                <a:latin typeface="Arial" panose="020B0604020202020204" pitchFamily="34" charset="0"/>
                <a:cs typeface="Arial" panose="020B0604020202020204" pitchFamily="34" charset="0"/>
              </a:rPr>
              <a:t>للتأكد </a:t>
            </a:r>
            <a:r>
              <a:rPr lang="ar-SA" sz="2000" dirty="0">
                <a:latin typeface="Arial" panose="020B0604020202020204" pitchFamily="34" charset="0"/>
                <a:cs typeface="Arial" panose="020B0604020202020204" pitchFamily="34" charset="0"/>
              </a:rPr>
              <a:t>من الالتزام بهذه المتطلبات </a:t>
            </a:r>
            <a:r>
              <a:rPr lang="ar-JO" sz="2000" dirty="0" smtClean="0">
                <a:latin typeface="Arial" panose="020B0604020202020204" pitchFamily="34" charset="0"/>
                <a:cs typeface="Arial" panose="020B0604020202020204" pitchFamily="34" charset="0"/>
              </a:rPr>
              <a:t>حيث </a:t>
            </a:r>
            <a:r>
              <a:rPr lang="ar-SA" sz="2000" dirty="0" smtClean="0">
                <a:latin typeface="Arial" panose="020B0604020202020204" pitchFamily="34" charset="0"/>
                <a:cs typeface="Arial" panose="020B0604020202020204" pitchFamily="34" charset="0"/>
              </a:rPr>
              <a:t>تم </a:t>
            </a:r>
            <a:r>
              <a:rPr lang="ar-SA" sz="2000" dirty="0">
                <a:latin typeface="Arial" panose="020B0604020202020204" pitchFamily="34" charset="0"/>
                <a:cs typeface="Arial" panose="020B0604020202020204" pitchFamily="34" charset="0"/>
              </a:rPr>
              <a:t>حتى تاريخه توقيع (16) اتفاقيات تفويض لإصدار الشهادات.</a:t>
            </a:r>
          </a:p>
          <a:p>
            <a:pPr marL="273050" indent="-273050" algn="just" rtl="1">
              <a:buFont typeface="+mj-lt"/>
              <a:buAutoNum type="arabicPeriod"/>
              <a:tabLst>
                <a:tab pos="177800" algn="l"/>
              </a:tabLst>
            </a:pPr>
            <a:r>
              <a:rPr lang="ar-SA" sz="2000" dirty="0" smtClean="0">
                <a:latin typeface="Arial" panose="020B0604020202020204" pitchFamily="34" charset="0"/>
                <a:cs typeface="Arial" panose="020B0604020202020204" pitchFamily="34" charset="0"/>
              </a:rPr>
              <a:t>توقيع </a:t>
            </a:r>
            <a:r>
              <a:rPr lang="ar-SA" sz="2000" dirty="0">
                <a:latin typeface="Arial" panose="020B0604020202020204" pitchFamily="34" charset="0"/>
                <a:cs typeface="Arial" panose="020B0604020202020204" pitchFamily="34" charset="0"/>
              </a:rPr>
              <a:t>اتفاقيات لتبادل الإعتراف بالتدريب والتعليم </a:t>
            </a:r>
            <a:r>
              <a:rPr lang="ar-SA" sz="2000" dirty="0" smtClean="0">
                <a:latin typeface="Arial" panose="020B0604020202020204" pitchFamily="34" charset="0"/>
                <a:cs typeface="Arial" panose="020B0604020202020204" pitchFamily="34" charset="0"/>
              </a:rPr>
              <a:t>البحري، </a:t>
            </a:r>
            <a:r>
              <a:rPr lang="ar-SA" sz="2000" dirty="0">
                <a:latin typeface="Arial" panose="020B0604020202020204" pitchFamily="34" charset="0"/>
                <a:cs typeface="Arial" panose="020B0604020202020204" pitchFamily="34" charset="0"/>
              </a:rPr>
              <a:t>حيث أن الأردن موقع على (42) مذكرة تفاهم مع دول الأعضاء في القائمة البيضاء. </a:t>
            </a:r>
          </a:p>
          <a:p>
            <a:pPr marL="273050" indent="-273050" algn="just" rtl="1">
              <a:buFont typeface="+mj-lt"/>
              <a:buAutoNum type="arabicPeriod"/>
              <a:tabLst>
                <a:tab pos="177800" algn="l"/>
              </a:tabLst>
            </a:pPr>
            <a:r>
              <a:rPr lang="ar-SA" sz="2000" dirty="0" smtClean="0">
                <a:latin typeface="Arial" panose="020B0604020202020204" pitchFamily="34" charset="0"/>
                <a:cs typeface="Arial" panose="020B0604020202020204" pitchFamily="34" charset="0"/>
              </a:rPr>
              <a:t>وقعت </a:t>
            </a:r>
            <a:r>
              <a:rPr lang="ar-SA" sz="2000" dirty="0">
                <a:latin typeface="Arial" panose="020B0604020202020204" pitchFamily="34" charset="0"/>
                <a:cs typeface="Arial" panose="020B0604020202020204" pitchFamily="34" charset="0"/>
              </a:rPr>
              <a:t>الهيئة البحرية </a:t>
            </a:r>
            <a:r>
              <a:rPr lang="ar-SA" sz="2000" dirty="0" smtClean="0">
                <a:latin typeface="Arial" panose="020B0604020202020204" pitchFamily="34" charset="0"/>
                <a:cs typeface="Arial" panose="020B0604020202020204" pitchFamily="34" charset="0"/>
              </a:rPr>
              <a:t>الارد</a:t>
            </a:r>
            <a:r>
              <a:rPr lang="ar-JO" sz="2000" dirty="0" smtClean="0">
                <a:latin typeface="Arial" panose="020B0604020202020204" pitchFamily="34" charset="0"/>
                <a:cs typeface="Arial" panose="020B0604020202020204" pitchFamily="34" charset="0"/>
              </a:rPr>
              <a:t>ن</a:t>
            </a:r>
            <a:r>
              <a:rPr lang="ar-SA" sz="2000" dirty="0" smtClean="0">
                <a:latin typeface="Arial" panose="020B0604020202020204" pitchFamily="34" charset="0"/>
                <a:cs typeface="Arial" panose="020B0604020202020204" pitchFamily="34" charset="0"/>
              </a:rPr>
              <a:t>ية </a:t>
            </a:r>
            <a:r>
              <a:rPr lang="ar-SA" sz="2000" dirty="0">
                <a:latin typeface="Arial" panose="020B0604020202020204" pitchFamily="34" charset="0"/>
                <a:cs typeface="Arial" panose="020B0604020202020204" pitchFamily="34" charset="0"/>
              </a:rPr>
              <a:t>اتفاقيات ثنائية مع العديد من دول العالم بما يساهم في سهولة حركة السفن الاردنية ويساهم في زيادة فرص العمل للطواقم الاردنية ويساهم في خدمة الاقتصاد الوطني حيث أن الأردن موقع على (24) اتفاقية ثنائية. </a:t>
            </a:r>
          </a:p>
        </p:txBody>
      </p:sp>
    </p:spTree>
    <p:extLst>
      <p:ext uri="{BB962C8B-B14F-4D97-AF65-F5344CB8AC3E}">
        <p14:creationId xmlns:p14="http://schemas.microsoft.com/office/powerpoint/2010/main" val="3148729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228600"/>
            <a:ext cx="1171575" cy="1304925"/>
          </a:xfrm>
          <a:prstGeom prst="rect">
            <a:avLst/>
          </a:prstGeom>
        </p:spPr>
      </p:pic>
      <p:sp>
        <p:nvSpPr>
          <p:cNvPr id="4" name="Rectangle 3"/>
          <p:cNvSpPr/>
          <p:nvPr/>
        </p:nvSpPr>
        <p:spPr>
          <a:xfrm>
            <a:off x="-3958" y="1795451"/>
            <a:ext cx="9144000" cy="4278094"/>
          </a:xfrm>
          <a:prstGeom prst="rect">
            <a:avLst/>
          </a:prstGeom>
        </p:spPr>
        <p:txBody>
          <a:bodyPr wrap="square">
            <a:spAutoFit/>
          </a:bodyPr>
          <a:lstStyle/>
          <a:p>
            <a:pPr algn="just" rtl="1"/>
            <a:r>
              <a:rPr lang="ar-JO" sz="2000" b="1" u="sng" dirty="0">
                <a:latin typeface="Arial" panose="020B0604020202020204" pitchFamily="34" charset="0"/>
                <a:cs typeface="Arial" panose="020B0604020202020204" pitchFamily="34" charset="0"/>
              </a:rPr>
              <a:t>في مجال تنفيذ إستراتيجية قطاع النقل البحري في المملكة:</a:t>
            </a:r>
          </a:p>
          <a:p>
            <a:pPr marL="342900" indent="-342900" algn="just" rtl="1">
              <a:buFont typeface="+mj-lt"/>
              <a:buAutoNum type="arabicPeriod"/>
            </a:pPr>
            <a:r>
              <a:rPr lang="ar-JO" dirty="0" smtClean="0"/>
              <a:t>تطوير </a:t>
            </a:r>
            <a:r>
              <a:rPr lang="ar-JO" dirty="0"/>
              <a:t>التشريعات الناظمة للقطاع وأهمها مشروع القانون البحري الأردني (بانتظار صدور هذا القانون)، وإصدار وتعديل عدد من التعليمات الناظمة للقطاع البحري والتي جاءت لمواكبة التطورات المتسارعة في قطاع النقل البحري على الصعيد الدولي وتلبية لمتطلبات التدقيق الإلزامي من قبل المنظمة البحرية الدولية ونشرها في الجريدة الرسمية.</a:t>
            </a:r>
          </a:p>
          <a:p>
            <a:pPr marL="342900" indent="-342900" algn="just" rtl="1">
              <a:buFont typeface="+mj-lt"/>
              <a:buAutoNum type="arabicPeriod"/>
            </a:pPr>
            <a:r>
              <a:rPr lang="ar-JO" dirty="0" smtClean="0"/>
              <a:t>تنفيذ </a:t>
            </a:r>
            <a:r>
              <a:rPr lang="ar-JO" dirty="0"/>
              <a:t>مخرجات وتوصيات الدراسة الخاصة بواقع تسجيل السفن تحت العلم الأردني </a:t>
            </a:r>
            <a:r>
              <a:rPr lang="ar-JO" dirty="0" smtClean="0"/>
              <a:t>بما </a:t>
            </a:r>
            <a:r>
              <a:rPr lang="ar-JO" dirty="0"/>
              <a:t>يمكن الهيئة من المساهمة في تحقيق رؤية جلالة الملك وتوفير الفرص التي تساعد في ديمومة ازدهار الاقتصاد الوطني.</a:t>
            </a:r>
          </a:p>
          <a:p>
            <a:pPr marL="342900" indent="-342900" algn="just" rtl="1">
              <a:buFont typeface="+mj-lt"/>
              <a:buAutoNum type="arabicPeriod"/>
            </a:pPr>
            <a:r>
              <a:rPr lang="ar-JO" dirty="0" smtClean="0"/>
              <a:t>متابعة </a:t>
            </a:r>
            <a:r>
              <a:rPr lang="ar-JO" dirty="0"/>
              <a:t>المشاريع المدرجة على استراتيجيتها والبرنامج التنفيذي التنموي وأن تكون متوائمة مع المستجدات الدولية وهي: </a:t>
            </a:r>
          </a:p>
          <a:p>
            <a:pPr marL="742950" lvl="1" indent="-285750" algn="just" rtl="1">
              <a:buFont typeface="Arial" panose="020B0604020202020204" pitchFamily="34" charset="0"/>
              <a:buChar char="•"/>
              <a:tabLst>
                <a:tab pos="534988" algn="l"/>
              </a:tabLst>
            </a:pPr>
            <a:r>
              <a:rPr lang="ar-JO" dirty="0" smtClean="0"/>
              <a:t>تشجيع </a:t>
            </a:r>
            <a:r>
              <a:rPr lang="ar-JO" dirty="0"/>
              <a:t>تسجيل السفن تحت العلم الأردني، وإحياء فكرة الناقل الوطني.</a:t>
            </a:r>
          </a:p>
          <a:p>
            <a:pPr marL="742950" lvl="1" indent="-285750" algn="just" rtl="1">
              <a:buFont typeface="Arial" panose="020B0604020202020204" pitchFamily="34" charset="0"/>
              <a:buChar char="•"/>
              <a:tabLst>
                <a:tab pos="534988" algn="l"/>
              </a:tabLst>
            </a:pPr>
            <a:r>
              <a:rPr lang="ar-JO" dirty="0" smtClean="0"/>
              <a:t>تعزيز </a:t>
            </a:r>
            <a:r>
              <a:rPr lang="ar-JO" dirty="0"/>
              <a:t>التعليم والتدريب البحري.</a:t>
            </a:r>
          </a:p>
          <a:p>
            <a:pPr marL="742950" lvl="1" indent="-285750" algn="just" rtl="1">
              <a:buFont typeface="Arial" panose="020B0604020202020204" pitchFamily="34" charset="0"/>
              <a:buChar char="•"/>
              <a:tabLst>
                <a:tab pos="534988" algn="l"/>
              </a:tabLst>
            </a:pPr>
            <a:r>
              <a:rPr lang="ar-JO" dirty="0" smtClean="0"/>
              <a:t>إدارة </a:t>
            </a:r>
            <a:r>
              <a:rPr lang="ar-JO" dirty="0"/>
              <a:t>الحشف الحيوي للسفن، حيث صنفت الأردن دولة رائدة </a:t>
            </a:r>
            <a:r>
              <a:rPr lang="ar-JO" dirty="0" smtClean="0"/>
              <a:t>إقليمياًّ في </a:t>
            </a:r>
            <a:r>
              <a:rPr lang="ar-JO" dirty="0"/>
              <a:t>تبني وتطبيق هذا المشروع الهام.</a:t>
            </a:r>
          </a:p>
          <a:p>
            <a:pPr marL="742950" lvl="1" indent="-285750" algn="just" rtl="1">
              <a:buFont typeface="Arial" panose="020B0604020202020204" pitchFamily="34" charset="0"/>
              <a:buChar char="•"/>
              <a:tabLst>
                <a:tab pos="534988" algn="l"/>
              </a:tabLst>
            </a:pPr>
            <a:r>
              <a:rPr lang="ar-JO" dirty="0" smtClean="0"/>
              <a:t>ضبط </a:t>
            </a:r>
            <a:r>
              <a:rPr lang="ar-JO" dirty="0"/>
              <a:t>انبعاثات الغازات الدفيئة الناتجة عن السفن. </a:t>
            </a:r>
          </a:p>
          <a:p>
            <a:pPr marL="742950" lvl="1" indent="-285750" algn="just" rtl="1">
              <a:buFont typeface="Arial" panose="020B0604020202020204" pitchFamily="34" charset="0"/>
              <a:buChar char="•"/>
              <a:tabLst>
                <a:tab pos="534988" algn="l"/>
              </a:tabLst>
            </a:pPr>
            <a:r>
              <a:rPr lang="ar-JO" dirty="0" smtClean="0"/>
              <a:t>تطوير </a:t>
            </a:r>
            <a:r>
              <a:rPr lang="ar-JO" dirty="0"/>
              <a:t>أجهزة المحطة الساحلية السلكية واللاسلكية للحصول على تغطية كاملة للمياه الإقليمية الأردنية بواسطة أحدث الأجهزة والرادارات والتقنيات. </a:t>
            </a:r>
          </a:p>
          <a:p>
            <a:pPr marL="742950" lvl="1" indent="-285750" algn="just" rtl="1">
              <a:buFont typeface="Arial" panose="020B0604020202020204" pitchFamily="34" charset="0"/>
              <a:buChar char="•"/>
              <a:tabLst>
                <a:tab pos="534988" algn="l"/>
              </a:tabLst>
            </a:pPr>
            <a:r>
              <a:rPr lang="ar-JO" dirty="0" smtClean="0"/>
              <a:t>مشروع </a:t>
            </a:r>
            <a:r>
              <a:rPr lang="ar-JO" dirty="0"/>
              <a:t>التحول </a:t>
            </a:r>
            <a:r>
              <a:rPr lang="ar-JO" dirty="0" smtClean="0"/>
              <a:t>الإلكتروني </a:t>
            </a:r>
            <a:r>
              <a:rPr lang="ar-JO" dirty="0"/>
              <a:t>وأتمتة كافة إجراءات وخدمات الهيئة.</a:t>
            </a:r>
          </a:p>
          <a:p>
            <a:pPr marL="742950" lvl="1" indent="-285750" algn="just" rtl="1">
              <a:buFont typeface="Arial" panose="020B0604020202020204" pitchFamily="34" charset="0"/>
              <a:buChar char="•"/>
              <a:tabLst>
                <a:tab pos="534988" algn="l"/>
              </a:tabLst>
            </a:pPr>
            <a:r>
              <a:rPr lang="ar-JO" dirty="0" smtClean="0"/>
              <a:t>بناء </a:t>
            </a:r>
            <a:r>
              <a:rPr lang="ar-JO" dirty="0"/>
              <a:t>قدرات </a:t>
            </a:r>
            <a:r>
              <a:rPr lang="ar-JO" dirty="0" smtClean="0"/>
              <a:t>الموارد البشرية. </a:t>
            </a:r>
            <a:endParaRPr lang="ar-JO" dirty="0"/>
          </a:p>
        </p:txBody>
      </p:sp>
      <p:sp>
        <p:nvSpPr>
          <p:cNvPr id="9" name="TextBox 8"/>
          <p:cNvSpPr txBox="1"/>
          <p:nvPr/>
        </p:nvSpPr>
        <p:spPr>
          <a:xfrm>
            <a:off x="1600199" y="457200"/>
            <a:ext cx="6219825" cy="646331"/>
          </a:xfrm>
          <a:prstGeom prst="rect">
            <a:avLst/>
          </a:prstGeom>
          <a:noFill/>
        </p:spPr>
        <p:txBody>
          <a:bodyPr wrap="square" rtlCol="1">
            <a:spAutoFit/>
          </a:bodyPr>
          <a:lstStyle/>
          <a:p>
            <a:pPr algn="r" rtl="1"/>
            <a:r>
              <a:rPr lang="ar-JO" sz="3600" b="1" dirty="0" smtClean="0">
                <a:latin typeface="Arial" panose="020B0604020202020204" pitchFamily="34" charset="0"/>
                <a:cs typeface="Arial" panose="020B0604020202020204" pitchFamily="34" charset="0"/>
              </a:rPr>
              <a:t>قطاع </a:t>
            </a:r>
            <a:r>
              <a:rPr lang="ar-JO" sz="3600" b="1" dirty="0">
                <a:latin typeface="Arial" panose="020B0604020202020204" pitchFamily="34" charset="0"/>
                <a:cs typeface="Arial" panose="020B0604020202020204" pitchFamily="34" charset="0"/>
              </a:rPr>
              <a:t>النقل البحري/ </a:t>
            </a:r>
            <a:r>
              <a:rPr lang="ar-JO" sz="3200" b="1" dirty="0">
                <a:latin typeface="Arial" panose="020B0604020202020204" pitchFamily="34" charset="0"/>
                <a:cs typeface="Arial" panose="020B0604020202020204" pitchFamily="34" charset="0"/>
              </a:rPr>
              <a:t>الهيئة البحرية الأردنية  </a:t>
            </a:r>
            <a:endParaRPr lang="ar-JO"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4210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2" name="TextBox 1"/>
          <p:cNvSpPr txBox="1"/>
          <p:nvPr/>
        </p:nvSpPr>
        <p:spPr>
          <a:xfrm>
            <a:off x="1524000" y="457200"/>
            <a:ext cx="6362700" cy="646331"/>
          </a:xfrm>
          <a:prstGeom prst="rect">
            <a:avLst/>
          </a:prstGeom>
          <a:noFill/>
        </p:spPr>
        <p:txBody>
          <a:bodyPr wrap="square" rtlCol="1">
            <a:spAutoFit/>
          </a:bodyPr>
          <a:lstStyle/>
          <a:p>
            <a:pPr algn="r" rtl="1"/>
            <a:r>
              <a:rPr lang="ar-JO" sz="3600" b="1" dirty="0" smtClean="0">
                <a:latin typeface="Arial" panose="020B0604020202020204" pitchFamily="34" charset="0"/>
                <a:cs typeface="Arial" panose="020B0604020202020204" pitchFamily="34" charset="0"/>
              </a:rPr>
              <a:t>قطاع </a:t>
            </a:r>
            <a:r>
              <a:rPr lang="ar-JO" sz="3600" b="1" dirty="0">
                <a:latin typeface="Arial" panose="020B0604020202020204" pitchFamily="34" charset="0"/>
                <a:cs typeface="Arial" panose="020B0604020202020204" pitchFamily="34" charset="0"/>
              </a:rPr>
              <a:t>النقل البحري/ </a:t>
            </a:r>
            <a:r>
              <a:rPr lang="ar-JO" sz="3200" b="1" dirty="0">
                <a:latin typeface="Arial" panose="020B0604020202020204" pitchFamily="34" charset="0"/>
                <a:cs typeface="Arial" panose="020B0604020202020204" pitchFamily="34" charset="0"/>
              </a:rPr>
              <a:t>الهيئة البحرية الأردنية  </a:t>
            </a:r>
            <a:endParaRPr lang="ar-JO" sz="3600" b="1" dirty="0">
              <a:latin typeface="Arial" panose="020B0604020202020204" pitchFamily="34" charset="0"/>
              <a:cs typeface="Arial" panose="020B0604020202020204" pitchFamily="34" charset="0"/>
            </a:endParaRPr>
          </a:p>
        </p:txBody>
      </p:sp>
      <p:sp>
        <p:nvSpPr>
          <p:cNvPr id="4" name="Rectangle 3"/>
          <p:cNvSpPr/>
          <p:nvPr/>
        </p:nvSpPr>
        <p:spPr>
          <a:xfrm>
            <a:off x="-3958" y="1795451"/>
            <a:ext cx="9144000" cy="4708981"/>
          </a:xfrm>
          <a:prstGeom prst="rect">
            <a:avLst/>
          </a:prstGeom>
        </p:spPr>
        <p:txBody>
          <a:bodyPr wrap="square">
            <a:spAutoFit/>
          </a:bodyPr>
          <a:lstStyle/>
          <a:p>
            <a:pPr algn="r" rtl="1"/>
            <a:r>
              <a:rPr lang="ar-SA" sz="2000" b="1" u="sng" dirty="0"/>
              <a:t>في مجال تعزيز التعليم والتدريب البحري في المملكة: </a:t>
            </a:r>
            <a:endParaRPr lang="en-US" sz="2000" b="1" dirty="0"/>
          </a:p>
          <a:p>
            <a:pPr marL="342900" lvl="0" indent="-342900" algn="just" rtl="1">
              <a:buFont typeface="Arial" panose="020B0604020202020204" pitchFamily="34" charset="0"/>
              <a:buChar char="•"/>
            </a:pPr>
            <a:r>
              <a:rPr lang="ar-JO" sz="2000" dirty="0"/>
              <a:t>مواصلة تهيئة المناخ المناسب لتعزيز وتوسيع التعليم والتدريب البحري وفتح آفاق جديدة له </a:t>
            </a:r>
            <a:r>
              <a:rPr lang="ar-JO" sz="2000" dirty="0" smtClean="0"/>
              <a:t>وفقًا </a:t>
            </a:r>
            <a:r>
              <a:rPr lang="ar-JO" sz="2000" dirty="0"/>
              <a:t>للاتفاقية الدولية لمعايير التدريب وإصدار الشهادات </a:t>
            </a:r>
            <a:r>
              <a:rPr lang="ar-JO" sz="2000" dirty="0" smtClean="0"/>
              <a:t>للعاملين </a:t>
            </a:r>
            <a:r>
              <a:rPr lang="ar-JO" sz="2000" dirty="0"/>
              <a:t>في البحر وتعديلاتها ومتابعة خضوع ملف التعليم والتدريب البحري في الأردن للتدقيق وفقًا للاتفاقية الدولية لمعايير ومستويات التدريب البحري (</a:t>
            </a:r>
            <a:r>
              <a:rPr lang="en-US" sz="2000" dirty="0" err="1"/>
              <a:t>STCW</a:t>
            </a:r>
            <a:r>
              <a:rPr lang="ar-JO" sz="2000" dirty="0"/>
              <a:t>) من قبل المنظمة البحرية الدولية، حيث أن المحافظة على </a:t>
            </a:r>
            <a:r>
              <a:rPr lang="ar-JO" sz="2000" dirty="0" smtClean="0"/>
              <a:t>الإنجاز </a:t>
            </a:r>
            <a:r>
              <a:rPr lang="ar-JO" sz="2000" dirty="0"/>
              <a:t>الذي </a:t>
            </a:r>
            <a:r>
              <a:rPr lang="ar-JO" sz="2000" dirty="0" smtClean="0"/>
              <a:t>حُقّق </a:t>
            </a:r>
            <a:r>
              <a:rPr lang="ar-JO" sz="2000" dirty="0"/>
              <a:t>في عام 2008 بإعلان الأردن في هذا المجال ودخولها القائمة البيضاء </a:t>
            </a:r>
            <a:r>
              <a:rPr lang="ar-JO" sz="2000" dirty="0" smtClean="0"/>
              <a:t>بحيث كان </a:t>
            </a:r>
            <a:r>
              <a:rPr lang="ar-JO" sz="2000" dirty="0"/>
              <a:t>نقطة تحول مفصلية في رفع كفاءة التعليم والتدريب البحري في الأردن على مستوى العالم، واستمر هذا </a:t>
            </a:r>
            <a:r>
              <a:rPr lang="ar-JO" sz="2000" dirty="0" smtClean="0"/>
              <a:t>الإنجاز </a:t>
            </a:r>
            <a:r>
              <a:rPr lang="ar-JO" sz="2000" dirty="0"/>
              <a:t>في تقدمه بفضل جهود المتابعة الحقيقية المبذولة في السعي الدؤوب لحصول الأردن على اعتراف الاتحاد الأوروبي بالشهادة البحرية الأردنية عام 2012 مما وسع الآفاق وفتح الفرص أمام حاملي الشهادة الأردنية وخريجي معاهد التعليم والتدريب البحري الأردنية</a:t>
            </a:r>
            <a:r>
              <a:rPr lang="ar-JO" sz="2000" dirty="0" smtClean="0"/>
              <a:t>.</a:t>
            </a:r>
          </a:p>
          <a:p>
            <a:pPr lvl="0" algn="just" rtl="1"/>
            <a:r>
              <a:rPr lang="ar-JO" sz="2000" dirty="0" smtClean="0"/>
              <a:t> </a:t>
            </a:r>
            <a:endParaRPr lang="en-US" sz="2000" dirty="0"/>
          </a:p>
          <a:p>
            <a:pPr marL="342900" indent="-342900" algn="just" rtl="1">
              <a:buFont typeface="Arial" panose="020B0604020202020204" pitchFamily="34" charset="0"/>
              <a:buChar char="•"/>
            </a:pPr>
            <a:r>
              <a:rPr lang="ar-JO" sz="2000" dirty="0" smtClean="0"/>
              <a:t>تقوم </a:t>
            </a:r>
            <a:r>
              <a:rPr lang="ar-JO" sz="2000" dirty="0"/>
              <a:t>الهيئة البحرية الأردنية من خلال مركز وجهاز الامتحانات بمتابعة سير العملية التعليمية والإشراف عليها والتدقيق على المناهج المعتمدة ومؤهلات المحاضرين وذلك </a:t>
            </a:r>
            <a:r>
              <a:rPr lang="ar-JO" sz="2000" dirty="0" smtClean="0"/>
              <a:t>لتكون </a:t>
            </a:r>
            <a:r>
              <a:rPr lang="ar-JO" sz="2000" dirty="0"/>
              <a:t>موائمة </a:t>
            </a:r>
            <a:r>
              <a:rPr lang="ar-JO" sz="2000" dirty="0" smtClean="0"/>
              <a:t>للمعايير </a:t>
            </a:r>
            <a:r>
              <a:rPr lang="ar-JO" sz="2000" dirty="0"/>
              <a:t>الدولية حيث قامت الهيئة البحرية الأردنية عام 2004 بترخيص الأكاديمية الأردنية للدراسات البحرية </a:t>
            </a:r>
            <a:r>
              <a:rPr lang="ar-JO" sz="2000" dirty="0" smtClean="0"/>
              <a:t>ومقرها عمان</a:t>
            </a:r>
            <a:r>
              <a:rPr lang="ar-JO" sz="2000" dirty="0"/>
              <a:t>، وترخيص مركز التعليم والتدريب البحري في العقبة. </a:t>
            </a:r>
            <a:endParaRPr lang="en-US" sz="2000" dirty="0"/>
          </a:p>
          <a:p>
            <a:pPr algn="r" rtl="1"/>
            <a:r>
              <a:rPr lang="ar-JO" sz="2000" dirty="0"/>
              <a:t> </a:t>
            </a:r>
            <a:endParaRPr lang="en-US" sz="2000" dirty="0"/>
          </a:p>
        </p:txBody>
      </p:sp>
    </p:spTree>
    <p:extLst>
      <p:ext uri="{BB962C8B-B14F-4D97-AF65-F5344CB8AC3E}">
        <p14:creationId xmlns:p14="http://schemas.microsoft.com/office/powerpoint/2010/main" val="35317369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2" name="TextBox 1"/>
          <p:cNvSpPr txBox="1"/>
          <p:nvPr/>
        </p:nvSpPr>
        <p:spPr>
          <a:xfrm>
            <a:off x="1714500" y="476253"/>
            <a:ext cx="59055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البحري/ </a:t>
            </a:r>
            <a:r>
              <a:rPr lang="ar-JO" sz="2800" b="1" dirty="0" smtClean="0">
                <a:latin typeface="Arial" panose="020B0604020202020204" pitchFamily="34" charset="0"/>
                <a:cs typeface="Arial" panose="020B0604020202020204" pitchFamily="34" charset="0"/>
              </a:rPr>
              <a:t>الهيئة البحرية الأردنية  </a:t>
            </a:r>
            <a:endParaRPr lang="ar-JO" sz="3200" b="1" dirty="0">
              <a:latin typeface="Arial" panose="020B0604020202020204" pitchFamily="34" charset="0"/>
              <a:cs typeface="Arial" panose="020B0604020202020204" pitchFamily="34" charset="0"/>
            </a:endParaRPr>
          </a:p>
        </p:txBody>
      </p:sp>
      <p:sp>
        <p:nvSpPr>
          <p:cNvPr id="4" name="Rectangle 3"/>
          <p:cNvSpPr/>
          <p:nvPr/>
        </p:nvSpPr>
        <p:spPr>
          <a:xfrm>
            <a:off x="76200" y="1676400"/>
            <a:ext cx="8915400" cy="5016758"/>
          </a:xfrm>
          <a:prstGeom prst="rect">
            <a:avLst/>
          </a:prstGeom>
        </p:spPr>
        <p:txBody>
          <a:bodyPr wrap="square">
            <a:spAutoFit/>
          </a:bodyPr>
          <a:lstStyle/>
          <a:p>
            <a:pPr algn="just" rtl="1"/>
            <a:r>
              <a:rPr lang="ar-SA" sz="2000" b="1" u="sng" dirty="0"/>
              <a:t>في مجال الرقابة والتفتيش على السفن الأجنبية ومتابعة السفن الأردنية وتأمين سلامة الملاحة :</a:t>
            </a:r>
            <a:endParaRPr lang="en-US" sz="2000" b="1" dirty="0"/>
          </a:p>
          <a:p>
            <a:pPr marL="450850" lvl="0" indent="-450850" algn="just" rtl="1">
              <a:buFont typeface="Arial" panose="020B0604020202020204" pitchFamily="34" charset="0"/>
              <a:buChar char="•"/>
            </a:pPr>
            <a:r>
              <a:rPr lang="ar-JO" sz="2000" dirty="0"/>
              <a:t>تكثيف الرقابة والتفتيش على السفن التي تؤم ميناء العقبة والمرافق المينائية للتأكد من التزامها بمعايير السلامة والأمن </a:t>
            </a:r>
            <a:r>
              <a:rPr lang="ar-JO" sz="2000" dirty="0" smtClean="0"/>
              <a:t>البحري وفقًا </a:t>
            </a:r>
            <a:r>
              <a:rPr lang="ar-JO" sz="2000" dirty="0"/>
              <a:t>للاتفاقيات البحرية </a:t>
            </a:r>
            <a:r>
              <a:rPr lang="ar-JO" sz="2000" dirty="0" smtClean="0"/>
              <a:t>الدولية ومذكرة </a:t>
            </a:r>
            <a:r>
              <a:rPr lang="ar-JO" sz="2000" dirty="0"/>
              <a:t>التفاهم لدول البحر الأبيض المتوسط (</a:t>
            </a:r>
            <a:r>
              <a:rPr lang="en-US" sz="2000" dirty="0"/>
              <a:t>MED MOU</a:t>
            </a:r>
            <a:r>
              <a:rPr lang="ar-JO" sz="2000" dirty="0"/>
              <a:t>)</a:t>
            </a:r>
            <a:r>
              <a:rPr lang="ar-JO" sz="2000" dirty="0" smtClean="0"/>
              <a:t>.</a:t>
            </a:r>
            <a:endParaRPr lang="en-US" sz="2000" dirty="0"/>
          </a:p>
          <a:p>
            <a:pPr marL="450850" indent="-450850" algn="just" rtl="1">
              <a:buFont typeface="Arial" panose="020B0604020202020204" pitchFamily="34" charset="0"/>
              <a:buChar char="•"/>
            </a:pPr>
            <a:r>
              <a:rPr lang="ar-JO" sz="2000" dirty="0"/>
              <a:t> </a:t>
            </a:r>
            <a:r>
              <a:rPr lang="ar-JO" sz="2000" dirty="0" smtClean="0"/>
              <a:t>بلغت </a:t>
            </a:r>
            <a:r>
              <a:rPr lang="ar-JO" sz="2000" dirty="0"/>
              <a:t>نسبة السفن التي تم تفتيشها بدون مخالفات عام 2004 ما </a:t>
            </a:r>
            <a:r>
              <a:rPr lang="ar-JO" sz="2000" dirty="0" smtClean="0"/>
              <a:t>نسبته </a:t>
            </a:r>
            <a:r>
              <a:rPr lang="ar-JO" sz="2000" dirty="0"/>
              <a:t>(30%) وقد ارتفع هذا المؤشر في عام 2019 إلى (65%)، وهو مؤشر يعكس المستوى الفني المتقدم للسفن التي أصبحت تؤم ميناء العقبة وقلة الحوادث البحرية ونسبة الخطر التي كانت تسببها هذه السفن للسلامة العامة والبئية والأمن البحري قبل إنشاء الهيئة </a:t>
            </a:r>
            <a:r>
              <a:rPr lang="ar-JO" sz="2000" dirty="0" smtClean="0"/>
              <a:t>البحرية. </a:t>
            </a:r>
          </a:p>
          <a:p>
            <a:pPr marL="450850" indent="-450850" algn="just" rtl="1">
              <a:buFont typeface="Arial" panose="020B0604020202020204" pitchFamily="34" charset="0"/>
              <a:buChar char="•"/>
            </a:pPr>
            <a:r>
              <a:rPr lang="ar-JO" sz="2000" dirty="0" smtClean="0"/>
              <a:t>مواصلة </a:t>
            </a:r>
            <a:r>
              <a:rPr lang="ar-JO" sz="2000" dirty="0"/>
              <a:t>الرقابة والتفتيش على السفن الأردنية والتي تحمل العلم الأردني أينما وجدت والتفتيش على القطع البحرية العاملة في المياه الإقليمية للتأكد من تطبيق متطلبات السلامة البحرية </a:t>
            </a:r>
            <a:r>
              <a:rPr lang="ar-JO" sz="2000" dirty="0" smtClean="0"/>
              <a:t>وفقًا للمتطلبات </a:t>
            </a:r>
            <a:r>
              <a:rPr lang="ar-JO" sz="2000" dirty="0"/>
              <a:t>والإلتزامات الدولية والتشريعات السارية.</a:t>
            </a:r>
            <a:endParaRPr lang="en-US" sz="2000" dirty="0"/>
          </a:p>
          <a:p>
            <a:pPr marL="450850" indent="-450850" algn="just" rtl="1">
              <a:buFont typeface="Arial" panose="020B0604020202020204" pitchFamily="34" charset="0"/>
              <a:buChar char="•"/>
            </a:pPr>
            <a:r>
              <a:rPr lang="ar-JO" sz="2000" dirty="0" smtClean="0"/>
              <a:t>بلغت </a:t>
            </a:r>
            <a:r>
              <a:rPr lang="ar-JO" sz="2000" dirty="0"/>
              <a:t>عدد السفن التي ترفع العلم الأردني والمسجلة حتى نهاية عام 2020 (33) سفينة أردنية، في حين بلغ عدد القطع البحرية العاملة في المياه الإقليمية (1785) قطعة بحرية. </a:t>
            </a:r>
            <a:endParaRPr lang="en-US" sz="2000" dirty="0"/>
          </a:p>
          <a:p>
            <a:pPr marL="450850" indent="-450850" algn="just" rtl="1">
              <a:buFont typeface="Arial" panose="020B0604020202020204" pitchFamily="34" charset="0"/>
              <a:buChar char="•"/>
            </a:pPr>
            <a:r>
              <a:rPr lang="ar-JO" sz="2000" dirty="0" smtClean="0"/>
              <a:t>يتم </a:t>
            </a:r>
            <a:r>
              <a:rPr lang="ar-JO" sz="2000" dirty="0"/>
              <a:t>إصدار الشهادات البحرية القانونية في </a:t>
            </a:r>
            <a:r>
              <a:rPr lang="ar-JO" sz="2000" dirty="0" smtClean="0"/>
              <a:t>كلِّ ما </a:t>
            </a:r>
            <a:r>
              <a:rPr lang="ar-JO" sz="2000" dirty="0"/>
              <a:t>يتعلق بالسفينة والبحارة العاملين على متنها، وأصبح المستوى الفني للسفن الأردنية </a:t>
            </a:r>
            <a:r>
              <a:rPr lang="ar-JO" sz="2000" dirty="0" smtClean="0"/>
              <a:t>أيضًا في </a:t>
            </a:r>
            <a:r>
              <a:rPr lang="ar-JO" sz="2000" dirty="0"/>
              <a:t>مصاف المستوى الفني للسفن التي </a:t>
            </a:r>
            <a:r>
              <a:rPr lang="ar-JO" sz="2000" dirty="0" smtClean="0"/>
              <a:t>ترفع أعلام </a:t>
            </a:r>
            <a:r>
              <a:rPr lang="ar-JO" sz="2000" dirty="0"/>
              <a:t>الدول المتقدمة. </a:t>
            </a:r>
            <a:endParaRPr lang="en-US" sz="2000" dirty="0"/>
          </a:p>
          <a:p>
            <a:pPr algn="just" rtl="1"/>
            <a:r>
              <a:rPr lang="ar-JO" sz="2000" dirty="0"/>
              <a:t> </a:t>
            </a:r>
            <a:endParaRPr lang="en-US" sz="2000" dirty="0"/>
          </a:p>
        </p:txBody>
      </p:sp>
    </p:spTree>
    <p:extLst>
      <p:ext uri="{BB962C8B-B14F-4D97-AF65-F5344CB8AC3E}">
        <p14:creationId xmlns:p14="http://schemas.microsoft.com/office/powerpoint/2010/main" val="12559207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TextBox 3"/>
          <p:cNvSpPr txBox="1"/>
          <p:nvPr/>
        </p:nvSpPr>
        <p:spPr>
          <a:xfrm>
            <a:off x="3505200" y="672196"/>
            <a:ext cx="38862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الأرصاد الجوية</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81000" y="1820882"/>
            <a:ext cx="8534400" cy="4247317"/>
          </a:xfrm>
          <a:prstGeom prst="rect">
            <a:avLst/>
          </a:prstGeom>
        </p:spPr>
        <p:txBody>
          <a:bodyPr wrap="square">
            <a:spAutoFit/>
          </a:bodyPr>
          <a:lstStyle/>
          <a:p>
            <a:pPr marL="285750" lvl="0" indent="-285750" algn="just" rtl="1">
              <a:buFont typeface="Arial" panose="020B0604020202020204" pitchFamily="34" charset="0"/>
              <a:buChar char="•"/>
            </a:pPr>
            <a:r>
              <a:rPr lang="ar-SA" dirty="0"/>
              <a:t>تركيب وتشغيل محطات الرصد الجوي الأوتوماتيكية من المنحة اليابانية وعددها (32) محطة، حيث تم زيادة المساحة المغطاة بالرصد الجوي لجميع أنحاء المملكة وجمع معلومات الطقس </a:t>
            </a:r>
            <a:r>
              <a:rPr lang="ar-SA" dirty="0" smtClean="0"/>
              <a:t>أوتوماتيكي</a:t>
            </a:r>
            <a:r>
              <a:rPr lang="ar-JO" dirty="0" smtClean="0"/>
              <a:t>ًّا </a:t>
            </a:r>
            <a:r>
              <a:rPr lang="ar-SA" dirty="0" smtClean="0"/>
              <a:t>وتم </a:t>
            </a:r>
            <a:r>
              <a:rPr lang="ar-SA" dirty="0"/>
              <a:t>ربطها بقسم المناخ ومديرية التنبؤات </a:t>
            </a:r>
            <a:r>
              <a:rPr lang="ar-JO" dirty="0"/>
              <a:t>.</a:t>
            </a:r>
            <a:endParaRPr lang="en-US" dirty="0"/>
          </a:p>
          <a:p>
            <a:pPr marL="285750" lvl="0" indent="-285750" algn="just" rtl="1">
              <a:buFont typeface="Arial" panose="020B0604020202020204" pitchFamily="34" charset="0"/>
              <a:buChar char="•"/>
            </a:pPr>
            <a:r>
              <a:rPr lang="ar-SA" dirty="0"/>
              <a:t>تركيب و تشغيل رادار طقس متطور والذي سيعمل على تطوير عمليات التنبؤ الــجوي والإنذار المبكر من حالات الطقس الحـادة التي تؤثر على المملكـة للمحافظــة على الأرواح والممتلكـــات وكـذلك استعمــال هــذا الـرادار في تحديـــد الغيوم المنــاسـبــة لعمليــات تحسيـــن المطــر، علماً بأن هذا الرادار يغطي المناطق الشمالية والوسطى وبعض </a:t>
            </a:r>
            <a:r>
              <a:rPr lang="ar-JO" dirty="0" smtClean="0"/>
              <a:t>أ</a:t>
            </a:r>
            <a:r>
              <a:rPr lang="ar-SA" dirty="0" smtClean="0"/>
              <a:t>جزاء </a:t>
            </a:r>
            <a:r>
              <a:rPr lang="ar-SA" dirty="0"/>
              <a:t>من المناطق الجنوبية.</a:t>
            </a:r>
            <a:endParaRPr lang="en-US" dirty="0"/>
          </a:p>
          <a:p>
            <a:pPr marL="285750" lvl="0" indent="-285750" algn="just" rtl="1">
              <a:buFont typeface="Arial" panose="020B0604020202020204" pitchFamily="34" charset="0"/>
              <a:buChar char="•"/>
            </a:pPr>
            <a:r>
              <a:rPr lang="ar-SA" dirty="0"/>
              <a:t>شراء نظام </a:t>
            </a:r>
            <a:r>
              <a:rPr lang="ar-JO" dirty="0" smtClean="0"/>
              <a:t>(</a:t>
            </a:r>
            <a:r>
              <a:rPr lang="ar-SA" dirty="0" smtClean="0"/>
              <a:t>راديو سوند</a:t>
            </a:r>
            <a:r>
              <a:rPr lang="ar-JO" dirty="0" smtClean="0"/>
              <a:t>)</a:t>
            </a:r>
            <a:r>
              <a:rPr lang="ar-SA" dirty="0" smtClean="0"/>
              <a:t> </a:t>
            </a:r>
            <a:r>
              <a:rPr lang="ar-SA" dirty="0"/>
              <a:t>لقياس عناصر الطقس في طبقات الجو العليا.</a:t>
            </a:r>
            <a:endParaRPr lang="en-US" dirty="0"/>
          </a:p>
          <a:p>
            <a:pPr marL="285750" lvl="0" indent="-285750" algn="just" rtl="1">
              <a:buFont typeface="Arial" panose="020B0604020202020204" pitchFamily="34" charset="0"/>
              <a:buChar char="•"/>
            </a:pPr>
            <a:r>
              <a:rPr lang="ar-SA" dirty="0"/>
              <a:t>تطوير مختبر معايرة أجهزة الرصد الجوي ( شراء </a:t>
            </a:r>
            <a:r>
              <a:rPr lang="ar-JO" dirty="0"/>
              <a:t>أ</a:t>
            </a:r>
            <a:r>
              <a:rPr lang="ar-SA" dirty="0" err="1" smtClean="0"/>
              <a:t>جهزة</a:t>
            </a:r>
            <a:r>
              <a:rPr lang="ar-SA" dirty="0" smtClean="0"/>
              <a:t> </a:t>
            </a:r>
            <a:r>
              <a:rPr lang="ar-SA" dirty="0"/>
              <a:t>معايرة الحرارة والرطوبة </a:t>
            </a:r>
            <a:r>
              <a:rPr lang="ar-SA" dirty="0" smtClean="0"/>
              <a:t>والمطر) </a:t>
            </a:r>
            <a:r>
              <a:rPr lang="ar-SA" dirty="0"/>
              <a:t>وذلك لضبط نسبة الخطأ </a:t>
            </a:r>
            <a:r>
              <a:rPr lang="ar-JO" dirty="0" smtClean="0"/>
              <a:t>في أ</a:t>
            </a:r>
            <a:r>
              <a:rPr lang="ar-SA" dirty="0" err="1" smtClean="0"/>
              <a:t>جهزة</a:t>
            </a:r>
            <a:r>
              <a:rPr lang="ar-SA" dirty="0" smtClean="0"/>
              <a:t> </a:t>
            </a:r>
            <a:r>
              <a:rPr lang="ar-SA" dirty="0"/>
              <a:t>الرصد المختلفة والعمل على </a:t>
            </a:r>
            <a:r>
              <a:rPr lang="ar-JO" dirty="0" smtClean="0"/>
              <a:t>ا</a:t>
            </a:r>
            <a:r>
              <a:rPr lang="ar-SA" dirty="0" smtClean="0"/>
              <a:t>ستدامة </a:t>
            </a:r>
            <a:r>
              <a:rPr lang="ar-SA" dirty="0"/>
              <a:t>عمل أجهزة الرصد الجوي وصيانتها ومعايرة الأجهزة </a:t>
            </a:r>
            <a:r>
              <a:rPr lang="ar-SA" dirty="0" smtClean="0"/>
              <a:t>ب</a:t>
            </a:r>
            <a:r>
              <a:rPr lang="ar-JO" dirty="0" smtClean="0"/>
              <a:t>ا</a:t>
            </a:r>
            <a:r>
              <a:rPr lang="ar-SA" dirty="0" err="1" smtClean="0"/>
              <a:t>ستمرار</a:t>
            </a:r>
            <a:r>
              <a:rPr lang="ar-SA" dirty="0" smtClean="0"/>
              <a:t> </a:t>
            </a:r>
            <a:r>
              <a:rPr lang="ar-SA" dirty="0"/>
              <a:t>للحصول على معلومات دقيقة وذلك </a:t>
            </a:r>
            <a:r>
              <a:rPr lang="ar-SA" dirty="0" smtClean="0"/>
              <a:t>حرص</a:t>
            </a:r>
            <a:r>
              <a:rPr lang="ar-JO" dirty="0" smtClean="0"/>
              <a:t>ًا </a:t>
            </a:r>
            <a:r>
              <a:rPr lang="ar-SA" dirty="0" smtClean="0"/>
              <a:t>من </a:t>
            </a:r>
            <a:r>
              <a:rPr lang="ar-SA" dirty="0"/>
              <a:t>الدائرة على دقة المعلومات الصادرة من الأجهزة والذي </a:t>
            </a:r>
            <a:r>
              <a:rPr lang="ar-SA" dirty="0" smtClean="0"/>
              <a:t>يعتب</a:t>
            </a:r>
            <a:r>
              <a:rPr lang="ar-JO" dirty="0" smtClean="0"/>
              <a:t>ر </a:t>
            </a:r>
            <a:r>
              <a:rPr lang="ar-SA" dirty="0" smtClean="0"/>
              <a:t>متطلب</a:t>
            </a:r>
            <a:r>
              <a:rPr lang="ar-JO" dirty="0" smtClean="0"/>
              <a:t>ًا</a:t>
            </a:r>
            <a:r>
              <a:rPr lang="ar-SA" dirty="0" smtClean="0"/>
              <a:t> رئيسي</a:t>
            </a:r>
            <a:r>
              <a:rPr lang="ar-JO" dirty="0" smtClean="0"/>
              <a:t>ًّا</a:t>
            </a:r>
            <a:r>
              <a:rPr lang="ar-SA" dirty="0" smtClean="0"/>
              <a:t> </a:t>
            </a:r>
            <a:r>
              <a:rPr lang="ar-SA" dirty="0"/>
              <a:t>لنظام إدارة الجودة </a:t>
            </a:r>
            <a:r>
              <a:rPr lang="ar-JO" dirty="0" smtClean="0"/>
              <a:t>(</a:t>
            </a:r>
            <a:r>
              <a:rPr lang="en-US" dirty="0" smtClean="0"/>
              <a:t>ISO 9001</a:t>
            </a:r>
            <a:r>
              <a:rPr lang="ar-JO" dirty="0" smtClean="0"/>
              <a:t>)،</a:t>
            </a:r>
            <a:r>
              <a:rPr lang="ar-SA" dirty="0" smtClean="0"/>
              <a:t> </a:t>
            </a:r>
            <a:r>
              <a:rPr lang="ar-SA" dirty="0"/>
              <a:t>حيث تم صيانة وتشغيل عدد من أجهزة </a:t>
            </a:r>
            <a:r>
              <a:rPr lang="ar-SA" dirty="0" smtClean="0"/>
              <a:t>المعايرة</a:t>
            </a:r>
            <a:r>
              <a:rPr lang="ar-JO" dirty="0" smtClean="0"/>
              <a:t>.</a:t>
            </a:r>
            <a:endParaRPr lang="en-US" dirty="0"/>
          </a:p>
          <a:p>
            <a:pPr marL="285750" lvl="0" indent="-285750" algn="just" rtl="1">
              <a:buFont typeface="Arial" panose="020B0604020202020204" pitchFamily="34" charset="0"/>
              <a:buChar char="•"/>
            </a:pPr>
            <a:r>
              <a:rPr lang="ar-JO" dirty="0"/>
              <a:t>تركيب أجهزة مقاييس مطر الكترونية لتزويد محطات الرصد الجوي بها حيث تم تركيبها بمواقع مختلفة من المملكة </a:t>
            </a:r>
            <a:r>
              <a:rPr lang="ar-JO" dirty="0" smtClean="0"/>
              <a:t>.</a:t>
            </a:r>
          </a:p>
          <a:p>
            <a:pPr marL="285750" indent="-285750" algn="just" rtl="1">
              <a:buFont typeface="Arial" panose="020B0604020202020204" pitchFamily="34" charset="0"/>
              <a:buChar char="•"/>
            </a:pPr>
            <a:r>
              <a:rPr lang="ar-JO" dirty="0"/>
              <a:t>تشغيل </a:t>
            </a:r>
            <a:r>
              <a:rPr lang="ar-JO" dirty="0" smtClean="0"/>
              <a:t>أجهزة </a:t>
            </a:r>
            <a:r>
              <a:rPr lang="ar-JO" dirty="0"/>
              <a:t>ضغط جوي رقمية وتركيبها في المطارات المدنية والعسكرية</a:t>
            </a:r>
            <a:r>
              <a:rPr lang="ar-JO" dirty="0" smtClean="0"/>
              <a:t>.</a:t>
            </a:r>
            <a:endParaRPr lang="en-US" dirty="0"/>
          </a:p>
        </p:txBody>
      </p:sp>
    </p:spTree>
    <p:extLst>
      <p:ext uri="{BB962C8B-B14F-4D97-AF65-F5344CB8AC3E}">
        <p14:creationId xmlns:p14="http://schemas.microsoft.com/office/powerpoint/2010/main" val="853245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228600"/>
            <a:ext cx="1095375" cy="1304925"/>
          </a:xfrm>
          <a:prstGeom prst="rect">
            <a:avLst/>
          </a:prstGeom>
        </p:spPr>
      </p:pic>
      <p:sp>
        <p:nvSpPr>
          <p:cNvPr id="4" name="TextBox 3"/>
          <p:cNvSpPr txBox="1"/>
          <p:nvPr/>
        </p:nvSpPr>
        <p:spPr>
          <a:xfrm>
            <a:off x="3505200" y="672196"/>
            <a:ext cx="38862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الأرصاد الجوية</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81000" y="1820882"/>
            <a:ext cx="8534400" cy="4524315"/>
          </a:xfrm>
          <a:prstGeom prst="rect">
            <a:avLst/>
          </a:prstGeom>
        </p:spPr>
        <p:txBody>
          <a:bodyPr wrap="square">
            <a:spAutoFit/>
          </a:bodyPr>
          <a:lstStyle/>
          <a:p>
            <a:pPr marL="285750" lvl="0" indent="-285750" algn="just" rtl="1">
              <a:buFont typeface="Arial" panose="020B0604020202020204" pitchFamily="34" charset="0"/>
              <a:buChar char="•"/>
            </a:pPr>
            <a:r>
              <a:rPr lang="ar-JO" dirty="0" smtClean="0"/>
              <a:t>تجهيز </a:t>
            </a:r>
            <a:r>
              <a:rPr lang="ar-JO" dirty="0"/>
              <a:t>وحدة التنبؤات العددية الموسمية </a:t>
            </a:r>
            <a:r>
              <a:rPr lang="ar-JO" dirty="0" smtClean="0"/>
              <a:t>بالأجهزة </a:t>
            </a:r>
            <a:r>
              <a:rPr lang="ar-JO" dirty="0"/>
              <a:t>والبرمجيات اللازمة بالتعاون مع وزارة المياه والري ومكتب </a:t>
            </a:r>
            <a:r>
              <a:rPr lang="ar-JO" dirty="0" smtClean="0"/>
              <a:t>الأمم </a:t>
            </a:r>
            <a:r>
              <a:rPr lang="ar-JO" dirty="0"/>
              <a:t>المتحدة </a:t>
            </a:r>
            <a:r>
              <a:rPr lang="ar-JO" dirty="0" smtClean="0"/>
              <a:t>(</a:t>
            </a:r>
            <a:r>
              <a:rPr lang="en-US" dirty="0" smtClean="0"/>
              <a:t>UNDP</a:t>
            </a:r>
            <a:r>
              <a:rPr lang="ar-JO" dirty="0" smtClean="0"/>
              <a:t>) والحصول </a:t>
            </a:r>
            <a:r>
              <a:rPr lang="ar-JO" dirty="0"/>
              <a:t>على </a:t>
            </a:r>
            <a:r>
              <a:rPr lang="ar-JO" dirty="0" smtClean="0"/>
              <a:t>الأجهزة </a:t>
            </a:r>
            <a:r>
              <a:rPr lang="ar-JO" dirty="0"/>
              <a:t>اللازمة لهذا المشروع وتم حضور خبير دولي لتدريب كادر من موظفي الدائرة وسيتم تأهيل الكوادر الفنية على عدة مراحل.</a:t>
            </a:r>
            <a:endParaRPr lang="en-US" dirty="0"/>
          </a:p>
          <a:p>
            <a:pPr marL="285750" lvl="0" indent="-285750" algn="just" rtl="1">
              <a:buFont typeface="Arial" panose="020B0604020202020204" pitchFamily="34" charset="0"/>
              <a:buChar char="•"/>
            </a:pPr>
            <a:r>
              <a:rPr lang="ar-JO" dirty="0"/>
              <a:t>تطوير قاعات التدريب وانشاء مختبر في مركز التدريب للرصد والتنبؤات الجوية . </a:t>
            </a:r>
            <a:endParaRPr lang="en-US" dirty="0"/>
          </a:p>
          <a:p>
            <a:pPr marL="285750" lvl="0" indent="-285750" algn="just" rtl="1">
              <a:buFont typeface="Arial" panose="020B0604020202020204" pitchFamily="34" charset="0"/>
              <a:buChar char="•"/>
            </a:pPr>
            <a:r>
              <a:rPr lang="ar-JO" dirty="0"/>
              <a:t>تحديث </a:t>
            </a:r>
            <a:r>
              <a:rPr lang="ar-JO" dirty="0" smtClean="0"/>
              <a:t>أجهزة </a:t>
            </a:r>
            <a:r>
              <a:rPr lang="ar-JO" dirty="0"/>
              <a:t>الرصد الجوي في المحطات التقليدية وعمل الصيانة اللازمة للمحطات لديمومة عملها .</a:t>
            </a:r>
            <a:endParaRPr lang="en-US" dirty="0"/>
          </a:p>
          <a:p>
            <a:pPr marL="285750" lvl="0" indent="-285750" algn="just" rtl="1">
              <a:buFont typeface="Arial" panose="020B0604020202020204" pitchFamily="34" charset="0"/>
              <a:buChar char="•"/>
            </a:pPr>
            <a:r>
              <a:rPr lang="ar-JO" dirty="0"/>
              <a:t>إ</a:t>
            </a:r>
            <a:r>
              <a:rPr lang="ar-JO" dirty="0" smtClean="0"/>
              <a:t>نشاء </a:t>
            </a:r>
            <a:r>
              <a:rPr lang="ar-JO" dirty="0"/>
              <a:t>مبنى المشاغل ( منجرة ، محددة ، مخرطة ) لتلبية </a:t>
            </a:r>
            <a:r>
              <a:rPr lang="ar-JO" dirty="0" smtClean="0"/>
              <a:t>احتياجات </a:t>
            </a:r>
            <a:r>
              <a:rPr lang="ar-JO" dirty="0"/>
              <a:t>الدائرة والمحطات .</a:t>
            </a:r>
            <a:endParaRPr lang="en-US" dirty="0"/>
          </a:p>
          <a:p>
            <a:pPr marL="285750" lvl="0" indent="-285750" algn="just" rtl="1">
              <a:buFont typeface="Arial" panose="020B0604020202020204" pitchFamily="34" charset="0"/>
              <a:buChar char="•"/>
            </a:pPr>
            <a:r>
              <a:rPr lang="ar-JO" dirty="0"/>
              <a:t>تحويل مبنى الدائرة ومديرية التنبؤات الجوية الى نظام الطاقة الشمسية .</a:t>
            </a:r>
            <a:endParaRPr lang="en-US" dirty="0"/>
          </a:p>
          <a:p>
            <a:pPr marL="285750" lvl="0" indent="-285750" algn="just" rtl="1">
              <a:buFont typeface="Arial" panose="020B0604020202020204" pitchFamily="34" charset="0"/>
              <a:buChar char="•"/>
            </a:pPr>
            <a:r>
              <a:rPr lang="ar-JO" dirty="0" smtClean="0"/>
              <a:t>تشغيل </a:t>
            </a:r>
            <a:r>
              <a:rPr lang="ar-JO" dirty="0"/>
              <a:t>نظام إرسال وإستقبال النواتج والبيانات </a:t>
            </a:r>
            <a:r>
              <a:rPr lang="ar-JO" dirty="0" smtClean="0"/>
              <a:t>(</a:t>
            </a:r>
            <a:r>
              <a:rPr lang="en-US" dirty="0" smtClean="0"/>
              <a:t>(</a:t>
            </a:r>
            <a:r>
              <a:rPr lang="en-US" dirty="0"/>
              <a:t>MESSIR.COM</a:t>
            </a:r>
            <a:r>
              <a:rPr lang="ar-JO" dirty="0" smtClean="0"/>
              <a:t> </a:t>
            </a:r>
            <a:r>
              <a:rPr lang="ar-JO" dirty="0"/>
              <a:t>.</a:t>
            </a:r>
            <a:endParaRPr lang="en-US" dirty="0"/>
          </a:p>
          <a:p>
            <a:pPr marL="285750" lvl="0" indent="-285750" algn="just" rtl="1">
              <a:buFont typeface="Arial" panose="020B0604020202020204" pitchFamily="34" charset="0"/>
              <a:buChar char="•"/>
            </a:pPr>
            <a:r>
              <a:rPr lang="ar-JO" dirty="0"/>
              <a:t>تشغيل نظام الإتصالات ( </a:t>
            </a:r>
            <a:r>
              <a:rPr lang="en-US" dirty="0"/>
              <a:t>MESSIR.net</a:t>
            </a:r>
            <a:r>
              <a:rPr lang="ar-JO" dirty="0"/>
              <a:t> ) من شركة </a:t>
            </a:r>
            <a:r>
              <a:rPr lang="ar-JO" dirty="0" smtClean="0"/>
              <a:t>(</a:t>
            </a:r>
            <a:r>
              <a:rPr lang="en-US" dirty="0" err="1" smtClean="0"/>
              <a:t>Corobor</a:t>
            </a:r>
            <a:r>
              <a:rPr lang="ar-JO" dirty="0" smtClean="0"/>
              <a:t>) </a:t>
            </a:r>
            <a:r>
              <a:rPr lang="ar-JO" dirty="0"/>
              <a:t>والذي </a:t>
            </a:r>
            <a:r>
              <a:rPr lang="ar-JO" dirty="0" smtClean="0"/>
              <a:t>يمكن من </a:t>
            </a:r>
            <a:r>
              <a:rPr lang="ar-JO" dirty="0"/>
              <a:t>تقديم بعض الخدمات المقدمة للطيران بواسطة </a:t>
            </a:r>
            <a:r>
              <a:rPr lang="ar-JO" dirty="0" smtClean="0"/>
              <a:t>الإنترنت </a:t>
            </a:r>
            <a:r>
              <a:rPr lang="ar-JO" dirty="0"/>
              <a:t>.</a:t>
            </a:r>
            <a:endParaRPr lang="en-US" dirty="0"/>
          </a:p>
          <a:p>
            <a:pPr marL="285750" lvl="0" indent="-285750" algn="just" rtl="1">
              <a:buFont typeface="Arial" panose="020B0604020202020204" pitchFamily="34" charset="0"/>
              <a:buChar char="•"/>
            </a:pPr>
            <a:r>
              <a:rPr lang="ar-JO" dirty="0"/>
              <a:t>تحديث نظام استقبال صور </a:t>
            </a:r>
            <a:r>
              <a:rPr lang="ar-JO" dirty="0" smtClean="0"/>
              <a:t>الأقمار </a:t>
            </a:r>
            <a:r>
              <a:rPr lang="ar-JO" dirty="0"/>
              <a:t>الصناعية  </a:t>
            </a:r>
            <a:r>
              <a:rPr lang="ar-JO" dirty="0" smtClean="0"/>
              <a:t>(</a:t>
            </a:r>
            <a:r>
              <a:rPr lang="en-US" dirty="0" smtClean="0"/>
              <a:t>MESSIR.SAT</a:t>
            </a:r>
            <a:r>
              <a:rPr lang="ar-JO" dirty="0" smtClean="0"/>
              <a:t> </a:t>
            </a:r>
            <a:r>
              <a:rPr lang="ar-JO" dirty="0"/>
              <a:t>) .</a:t>
            </a:r>
            <a:endParaRPr lang="en-US" dirty="0"/>
          </a:p>
          <a:p>
            <a:pPr marL="285750" lvl="0" indent="-285750" algn="just" rtl="1">
              <a:buFont typeface="Arial" panose="020B0604020202020204" pitchFamily="34" charset="0"/>
              <a:buChar char="•"/>
            </a:pPr>
            <a:r>
              <a:rPr lang="ar-JO" dirty="0"/>
              <a:t>البدء بأرشفة معلومات الرصد الجوي ( جميع بيانات الدائرة وبيانات السجل المناخي ) عبر السحابة الضبابة (</a:t>
            </a:r>
            <a:r>
              <a:rPr lang="en-US" dirty="0"/>
              <a:t>CLOUD</a:t>
            </a:r>
            <a:r>
              <a:rPr lang="ar-JO" dirty="0" smtClean="0"/>
              <a:t>) بالتعاون </a:t>
            </a:r>
            <a:r>
              <a:rPr lang="ar-JO" dirty="0"/>
              <a:t>مع وزارة الاتصالات وتكنولوجيا المعلومات ومركز تكنولوجيا المعلومات الوطني .</a:t>
            </a:r>
            <a:endParaRPr lang="en-US" dirty="0"/>
          </a:p>
          <a:p>
            <a:pPr marL="285750" indent="-285750" algn="just" rtl="1">
              <a:buFont typeface="Arial" panose="020B0604020202020204" pitchFamily="34" charset="0"/>
              <a:buChar char="•"/>
            </a:pPr>
            <a:r>
              <a:rPr lang="ar-JO" dirty="0"/>
              <a:t>تجهيز استوديو خاص لتصوير النشرة الجوية بحيث يتم توزيعها </a:t>
            </a:r>
            <a:r>
              <a:rPr lang="ar-JO" dirty="0" smtClean="0"/>
              <a:t>إلى </a:t>
            </a:r>
            <a:r>
              <a:rPr lang="ar-JO" dirty="0"/>
              <a:t>كافة محطات التلفزة المختلفة ونشرها على الموقع </a:t>
            </a:r>
            <a:r>
              <a:rPr lang="ar-JO" dirty="0" smtClean="0"/>
              <a:t>الإلكتروني </a:t>
            </a:r>
            <a:r>
              <a:rPr lang="ar-JO" dirty="0"/>
              <a:t>للدائرة ومواقع التواصل الاجتماعي وتطبيق الهاتف الذكي .</a:t>
            </a:r>
            <a:endParaRPr lang="en-US" dirty="0"/>
          </a:p>
          <a:p>
            <a:pPr marL="285750" lvl="0" indent="-285750" algn="just" rtl="1">
              <a:buFont typeface="Arial" panose="020B0604020202020204" pitchFamily="34" charset="0"/>
              <a:buChar char="•"/>
            </a:pPr>
            <a:endParaRPr lang="en-US" dirty="0"/>
          </a:p>
        </p:txBody>
      </p:sp>
    </p:spTree>
    <p:extLst>
      <p:ext uri="{BB962C8B-B14F-4D97-AF65-F5344CB8AC3E}">
        <p14:creationId xmlns:p14="http://schemas.microsoft.com/office/powerpoint/2010/main" val="2125993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96225" y="304800"/>
            <a:ext cx="942975" cy="1181100"/>
          </a:xfrm>
          <a:prstGeom prst="rect">
            <a:avLst/>
          </a:prstGeom>
        </p:spPr>
      </p:pic>
      <p:sp>
        <p:nvSpPr>
          <p:cNvPr id="5" name="TextBox 4"/>
          <p:cNvSpPr txBox="1"/>
          <p:nvPr/>
        </p:nvSpPr>
        <p:spPr>
          <a:xfrm>
            <a:off x="1409699" y="280541"/>
            <a:ext cx="6486525" cy="954107"/>
          </a:xfrm>
          <a:prstGeom prst="rect">
            <a:avLst/>
          </a:prstGeom>
          <a:noFill/>
        </p:spPr>
        <p:txBody>
          <a:bodyPr wrap="square" rtlCol="1">
            <a:spAutoFit/>
          </a:bodyPr>
          <a:lstStyle/>
          <a:p>
            <a:pPr algn="r" rtl="1"/>
            <a:r>
              <a:rPr lang="ar-JO" sz="2800" b="1" dirty="0" smtClean="0">
                <a:latin typeface="Arial" panose="020B0604020202020204" pitchFamily="34" charset="0"/>
                <a:cs typeface="Arial" panose="020B0604020202020204" pitchFamily="34" charset="0"/>
              </a:rPr>
              <a:t>قطاع النقل السككي/ </a:t>
            </a:r>
            <a:r>
              <a:rPr lang="ar-JO" sz="2800" b="1" dirty="0">
                <a:latin typeface="Arial" panose="020B0604020202020204" pitchFamily="34" charset="0"/>
                <a:cs typeface="Arial" panose="020B0604020202020204" pitchFamily="34" charset="0"/>
              </a:rPr>
              <a:t>مؤسسةِ الخط الحديدي الحجازي الأردني</a:t>
            </a:r>
            <a:r>
              <a:rPr lang="ar-JO" sz="2800" b="1" dirty="0" smtClean="0">
                <a:latin typeface="Arial" panose="020B0604020202020204" pitchFamily="34" charset="0"/>
                <a:cs typeface="Arial" panose="020B0604020202020204" pitchFamily="34" charset="0"/>
              </a:rPr>
              <a:t> </a:t>
            </a:r>
            <a:endParaRPr lang="ar-JO" sz="2800" b="1" dirty="0">
              <a:latin typeface="Arial" panose="020B0604020202020204" pitchFamily="34" charset="0"/>
              <a:cs typeface="Arial" panose="020B0604020202020204" pitchFamily="34" charset="0"/>
            </a:endParaRPr>
          </a:p>
        </p:txBody>
      </p:sp>
      <p:sp>
        <p:nvSpPr>
          <p:cNvPr id="3" name="Rectangle 2"/>
          <p:cNvSpPr/>
          <p:nvPr/>
        </p:nvSpPr>
        <p:spPr>
          <a:xfrm>
            <a:off x="228600" y="1752600"/>
            <a:ext cx="8439150" cy="4247317"/>
          </a:xfrm>
          <a:prstGeom prst="rect">
            <a:avLst/>
          </a:prstGeom>
        </p:spPr>
        <p:txBody>
          <a:bodyPr wrap="square">
            <a:spAutoFit/>
          </a:bodyPr>
          <a:lstStyle/>
          <a:p>
            <a:pPr marL="285750" indent="-285750" algn="just" rtl="1">
              <a:buFont typeface="Arial" panose="020B0604020202020204" pitchFamily="34" charset="0"/>
              <a:buChar char="•"/>
            </a:pPr>
            <a:r>
              <a:rPr lang="ar-JO" dirty="0" smtClean="0"/>
              <a:t>تعدُّ مؤسسةُ </a:t>
            </a:r>
            <a:r>
              <a:rPr lang="ar-JO" dirty="0"/>
              <a:t>الخط الحديدي الحجازي الأردني</a:t>
            </a:r>
            <a:r>
              <a:rPr lang="ar-JO" dirty="0" smtClean="0"/>
              <a:t> </a:t>
            </a:r>
            <a:r>
              <a:rPr lang="ar-JO" dirty="0"/>
              <a:t>من أقدمِ المؤسسات في تاريخ المملكة الأردنية الهاشمية </a:t>
            </a:r>
            <a:r>
              <a:rPr lang="ar-JO" dirty="0" smtClean="0"/>
              <a:t>وفي </a:t>
            </a:r>
            <a:r>
              <a:rPr lang="ar-JO" dirty="0"/>
              <a:t>بلاد الشام والحجاز على </a:t>
            </a:r>
            <a:r>
              <a:rPr lang="ar-JO" dirty="0" smtClean="0"/>
              <a:t>حدٍّ </a:t>
            </a:r>
            <a:r>
              <a:rPr lang="ar-JO" dirty="0"/>
              <a:t>سواء، إذ تم </a:t>
            </a:r>
            <a:r>
              <a:rPr lang="ar-JO" dirty="0" smtClean="0"/>
              <a:t>إنشاءُ </a:t>
            </a:r>
            <a:r>
              <a:rPr lang="ar-JO" dirty="0"/>
              <a:t>الخط الحديدي الحجازي من دمشق في الجمهورية العربية السورية ولغاية المدينة المنورةِ في المملكةِ العربيةِ السعودية في عهدِ الخلافة العثمانية في زمن السلطان عبد الحميد الثاني بطول (1303) </a:t>
            </a:r>
            <a:r>
              <a:rPr lang="ar-JO" dirty="0" smtClean="0"/>
              <a:t>كم وذلك </a:t>
            </a:r>
            <a:r>
              <a:rPr lang="ar-JO" b="1" u="sng" dirty="0" smtClean="0"/>
              <a:t>خلال </a:t>
            </a:r>
            <a:r>
              <a:rPr lang="ar-JO" b="1" u="sng" dirty="0"/>
              <a:t>الفتره من </a:t>
            </a:r>
            <a:r>
              <a:rPr lang="ar-JO" b="1" u="sng" dirty="0" smtClean="0"/>
              <a:t>1900-1908</a:t>
            </a:r>
            <a:r>
              <a:rPr lang="ar-JO" dirty="0" smtClean="0"/>
              <a:t>، </a:t>
            </a:r>
            <a:r>
              <a:rPr lang="ar-JO" dirty="0"/>
              <a:t>حيث تم تسيير أول رحلةٍ لنقلِ الحجاج والمعتمرين من بلاد الشام إلى الأراضي المقدسة في الرابع والعشرين </a:t>
            </a:r>
            <a:r>
              <a:rPr lang="ar-JO" b="1" u="sng" dirty="0"/>
              <a:t>من آب عام </a:t>
            </a:r>
            <a:r>
              <a:rPr lang="ar-JO" b="1" u="sng" dirty="0" smtClean="0"/>
              <a:t>1908،</a:t>
            </a:r>
            <a:r>
              <a:rPr lang="ar-JO" b="1" dirty="0" smtClean="0"/>
              <a:t> </a:t>
            </a:r>
            <a:r>
              <a:rPr lang="ar-JO" dirty="0" smtClean="0"/>
              <a:t>وأصبح </a:t>
            </a:r>
            <a:r>
              <a:rPr lang="ar-JO" dirty="0"/>
              <a:t>قطع هذه المسافة يستغرق </a:t>
            </a:r>
            <a:r>
              <a:rPr lang="ar-JO" dirty="0" smtClean="0"/>
              <a:t>اثنتين </a:t>
            </a:r>
            <a:r>
              <a:rPr lang="ar-JO" dirty="0"/>
              <a:t>وسبعين ساعةً </a:t>
            </a:r>
            <a:r>
              <a:rPr lang="ar-JO" dirty="0" smtClean="0"/>
              <a:t>بدلًا </a:t>
            </a:r>
            <a:r>
              <a:rPr lang="ar-JO" dirty="0"/>
              <a:t>من  خمسة وأربعين  </a:t>
            </a:r>
            <a:r>
              <a:rPr lang="ar-JO" dirty="0" smtClean="0"/>
              <a:t>يومًا </a:t>
            </a:r>
            <a:r>
              <a:rPr lang="ar-JO" dirty="0"/>
              <a:t>بواسطة الجمال </a:t>
            </a:r>
            <a:r>
              <a:rPr lang="ar-JO" dirty="0" smtClean="0"/>
              <a:t>والخيول.</a:t>
            </a:r>
          </a:p>
          <a:p>
            <a:pPr marL="285750" indent="-285750" algn="just" rtl="1">
              <a:buFont typeface="Arial" panose="020B0604020202020204" pitchFamily="34" charset="0"/>
              <a:buChar char="•"/>
            </a:pPr>
            <a:r>
              <a:rPr lang="ar-JO" dirty="0" smtClean="0"/>
              <a:t>كان </a:t>
            </a:r>
            <a:r>
              <a:rPr lang="ar-JO" dirty="0"/>
              <a:t>للخط الحجازي الأردني الشرف </a:t>
            </a:r>
            <a:r>
              <a:rPr lang="ar-JO" dirty="0" smtClean="0"/>
              <a:t>بأنه أقلَّ </a:t>
            </a:r>
            <a:r>
              <a:rPr lang="ar-JO" dirty="0"/>
              <a:t>جلالةَ الملكِ المؤسس عبدالله الأول ابن الحسين طيب الله ثراه بأحد القطارات في رحلته الأولى من معان إلى عمان في </a:t>
            </a:r>
            <a:r>
              <a:rPr lang="ar-JO" b="1" u="sng" dirty="0"/>
              <a:t>عام </a:t>
            </a:r>
            <a:r>
              <a:rPr lang="ar-JO" b="1" u="sng" dirty="0" smtClean="0"/>
              <a:t>1921</a:t>
            </a:r>
            <a:r>
              <a:rPr lang="ar-JO" dirty="0" smtClean="0"/>
              <a:t>، </a:t>
            </a:r>
            <a:r>
              <a:rPr lang="ar-JO" dirty="0"/>
              <a:t>حيث أعلن جلالتُه إقامةَ إمارةِ شرق الأردن من محطة الجيزةِ خلال هذه </a:t>
            </a:r>
            <a:r>
              <a:rPr lang="ar-JO" dirty="0" smtClean="0"/>
              <a:t>الرحلة، وما </a:t>
            </a:r>
            <a:r>
              <a:rPr lang="ar-JO" dirty="0"/>
              <a:t>زالت العربةُ التي حملت جلالته </a:t>
            </a:r>
            <a:r>
              <a:rPr lang="ar-JO" dirty="0" smtClean="0"/>
              <a:t>شاهدًا حيًّا </a:t>
            </a:r>
            <a:r>
              <a:rPr lang="ar-JO" dirty="0"/>
              <a:t>ضمن موجودات المتحف التاريخي للمؤسسة .</a:t>
            </a:r>
            <a:endParaRPr lang="en-US" dirty="0"/>
          </a:p>
          <a:p>
            <a:pPr marL="285750" indent="-285750" algn="just" rtl="1">
              <a:buFont typeface="Arial" panose="020B0604020202020204" pitchFamily="34" charset="0"/>
              <a:buChar char="•"/>
            </a:pPr>
            <a:r>
              <a:rPr lang="ar-JO" dirty="0"/>
              <a:t>عملت الحكوماتُ المتعاقبةِ من خلال </a:t>
            </a:r>
            <a:r>
              <a:rPr lang="ar-JO" dirty="0" smtClean="0"/>
              <a:t>إدارات </a:t>
            </a:r>
            <a:r>
              <a:rPr lang="ar-JO" dirty="0"/>
              <a:t>المؤسسة بالحفاظ على هذا الإرث التاريخي الذي يزيدُ عمره على مئةٍ وسبعة عشر </a:t>
            </a:r>
            <a:r>
              <a:rPr lang="ar-JO" dirty="0" smtClean="0"/>
              <a:t>عامًا، </a:t>
            </a:r>
            <a:r>
              <a:rPr lang="ar-JO" dirty="0"/>
              <a:t>وساهمت في استمرارية تسيير القطاراتِ على طولِ الخط من أقصى شمال المملكة إلى </a:t>
            </a:r>
            <a:r>
              <a:rPr lang="ar-JO" dirty="0" smtClean="0"/>
              <a:t>أقصى </a:t>
            </a:r>
            <a:r>
              <a:rPr lang="ar-JO" dirty="0"/>
              <a:t>جنوبِها، حيث يُستثمر </a:t>
            </a:r>
            <a:r>
              <a:rPr lang="ar-JO" b="1" u="sng" dirty="0"/>
              <a:t>القسم الشمالي في تسيير الرحلات السياحية </a:t>
            </a:r>
            <a:r>
              <a:rPr lang="ar-JO" dirty="0"/>
              <a:t>والطلابية والعائلية على مدارِ الأسبوع وأيامِ العطلِ الرسمية </a:t>
            </a:r>
            <a:r>
              <a:rPr lang="ar-JO" dirty="0" smtClean="0"/>
              <a:t>والأعياد</a:t>
            </a:r>
            <a:r>
              <a:rPr lang="ar-JO" dirty="0"/>
              <a:t>، أما </a:t>
            </a:r>
            <a:r>
              <a:rPr lang="ar-JO" b="1" u="sng" dirty="0"/>
              <a:t>القسم الجنوبي </a:t>
            </a:r>
            <a:r>
              <a:rPr lang="ar-JO" b="1" u="sng" dirty="0" smtClean="0"/>
              <a:t>فهو مؤجَّرٌ لسكةِ </a:t>
            </a:r>
            <a:r>
              <a:rPr lang="ar-JO" b="1" u="sng" dirty="0"/>
              <a:t>حديد العقبة لغايات نقل الفوسفات من المناجمِ إلى ميناءِ العقبة</a:t>
            </a:r>
            <a:r>
              <a:rPr lang="ar-JO" b="1" u="sng" dirty="0" smtClean="0"/>
              <a:t>.</a:t>
            </a:r>
            <a:endParaRPr lang="en-US" b="1" u="sng" dirty="0"/>
          </a:p>
        </p:txBody>
      </p:sp>
    </p:spTree>
    <p:extLst>
      <p:ext uri="{BB962C8B-B14F-4D97-AF65-F5344CB8AC3E}">
        <p14:creationId xmlns:p14="http://schemas.microsoft.com/office/powerpoint/2010/main" val="348410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2743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2" name="Rectangle 1"/>
          <p:cNvSpPr/>
          <p:nvPr/>
        </p:nvSpPr>
        <p:spPr>
          <a:xfrm>
            <a:off x="5334000" y="1348859"/>
            <a:ext cx="2177199" cy="369332"/>
          </a:xfrm>
          <a:prstGeom prst="rect">
            <a:avLst/>
          </a:prstGeom>
        </p:spPr>
        <p:txBody>
          <a:bodyPr wrap="none">
            <a:spAutoFit/>
          </a:bodyPr>
          <a:lstStyle/>
          <a:p>
            <a:pPr lvl="0" rtl="1"/>
            <a:r>
              <a:rPr lang="ar-JO" b="1" u="sng" dirty="0" smtClean="0"/>
              <a:t>مجال التخطيط الاستراتيجي</a:t>
            </a:r>
            <a:endParaRPr lang="en-US" b="1" dirty="0"/>
          </a:p>
        </p:txBody>
      </p:sp>
      <p:sp>
        <p:nvSpPr>
          <p:cNvPr id="3" name="Rectangle 2"/>
          <p:cNvSpPr/>
          <p:nvPr/>
        </p:nvSpPr>
        <p:spPr>
          <a:xfrm>
            <a:off x="533400" y="1905000"/>
            <a:ext cx="8001000" cy="4524315"/>
          </a:xfrm>
          <a:prstGeom prst="rect">
            <a:avLst/>
          </a:prstGeom>
        </p:spPr>
        <p:txBody>
          <a:bodyPr wrap="square">
            <a:spAutoFit/>
          </a:bodyPr>
          <a:lstStyle/>
          <a:p>
            <a:pPr marL="285750" indent="-285750" algn="just" rtl="1">
              <a:buFont typeface="Arial" panose="020B0604020202020204" pitchFamily="34" charset="0"/>
              <a:buChar char="•"/>
            </a:pPr>
            <a:r>
              <a:rPr lang="ar-JO" dirty="0"/>
              <a:t>إطلاق أول استراتيجية وطنية لقطاع النقل </a:t>
            </a:r>
            <a:r>
              <a:rPr lang="ar-JO" dirty="0" smtClean="0"/>
              <a:t>للأعوام </a:t>
            </a:r>
            <a:r>
              <a:rPr lang="ar-JO" dirty="0"/>
              <a:t>2002-2004 والاستمرار في تحديثها كل 3 </a:t>
            </a:r>
            <a:r>
              <a:rPr lang="ar-JO" dirty="0" smtClean="0"/>
              <a:t>سنوات.</a:t>
            </a:r>
          </a:p>
          <a:p>
            <a:pPr algn="just" rtl="1"/>
            <a:endParaRPr lang="ar-JO" strike="sngStrike" dirty="0" smtClean="0">
              <a:solidFill>
                <a:srgbClr val="FF0000"/>
              </a:solidFill>
            </a:endParaRPr>
          </a:p>
          <a:p>
            <a:pPr marL="285750" indent="-285750" algn="just" rtl="1">
              <a:buFont typeface="Arial" panose="020B0604020202020204" pitchFamily="34" charset="0"/>
              <a:buChar char="•"/>
            </a:pPr>
            <a:r>
              <a:rPr lang="ar-JO" dirty="0" smtClean="0"/>
              <a:t>بهدف </a:t>
            </a:r>
            <a:r>
              <a:rPr lang="ar-JO" dirty="0"/>
              <a:t>تحقيق التكاملية الفعالة بين مكونات القطاع وزيادة تنافسيته وبالتالي رفع كفاءة محور البنية التحتية والتقدم على صعيد التنافسية العربية والدولية تم </a:t>
            </a:r>
            <a:r>
              <a:rPr lang="ar-JO" b="1" u="sng" dirty="0"/>
              <a:t>تطوير استراتيجية النقل الوطنية طويلة المدى (2015-2030)</a:t>
            </a:r>
            <a:r>
              <a:rPr lang="ar-JO" dirty="0"/>
              <a:t> وتم اعتمادها من رئاسة الوزراء لتكون وثيقة تخطيط واحدة تجمع كل انماط النقل (البري والجوي والبحري والسككي) ، الأمر الذي لا يشكل فقط ازدياداَ في حركة انتقال السلع والخدمات </a:t>
            </a:r>
            <a:r>
              <a:rPr lang="ar-JO" dirty="0" smtClean="0"/>
              <a:t>داخليًّا وخارجيًّا، بل </a:t>
            </a:r>
            <a:r>
              <a:rPr lang="ar-JO" dirty="0"/>
              <a:t>ويعتبر نقطة ارتكاز مهمة لجذب </a:t>
            </a:r>
            <a:r>
              <a:rPr lang="ar-JO" dirty="0" smtClean="0"/>
              <a:t>رؤوس الأموال </a:t>
            </a:r>
            <a:r>
              <a:rPr lang="ar-JO" dirty="0"/>
              <a:t>العربية والأجنبية وزيادة التدفق الداخلي لرؤوس </a:t>
            </a:r>
            <a:r>
              <a:rPr lang="ar-JO" dirty="0" smtClean="0"/>
              <a:t>الأموال.</a:t>
            </a:r>
          </a:p>
          <a:p>
            <a:pPr marL="285750" indent="-285750" algn="just" rtl="1">
              <a:buFont typeface="Arial" panose="020B0604020202020204" pitchFamily="34" charset="0"/>
              <a:buChar char="•"/>
            </a:pPr>
            <a:r>
              <a:rPr lang="ar-JO" dirty="0" smtClean="0"/>
              <a:t>يتم اعداد خطة تنفيذية </a:t>
            </a:r>
            <a:r>
              <a:rPr lang="ar-JO" dirty="0"/>
              <a:t>لاستراتيجية النقل الوطنية طويلة </a:t>
            </a:r>
            <a:r>
              <a:rPr lang="ar-JO" dirty="0" smtClean="0"/>
              <a:t>المدى كل ثلاث سنوات.</a:t>
            </a:r>
            <a:endParaRPr lang="en-US" dirty="0" smtClean="0"/>
          </a:p>
          <a:p>
            <a:pPr marL="285750" indent="-285750" algn="just" rtl="1">
              <a:buFont typeface="Arial" panose="020B0604020202020204" pitchFamily="34" charset="0"/>
              <a:buChar char="•"/>
            </a:pPr>
            <a:r>
              <a:rPr lang="ar-JO" dirty="0"/>
              <a:t> </a:t>
            </a:r>
            <a:r>
              <a:rPr lang="ar-JO" dirty="0" smtClean="0"/>
              <a:t>بهدف تحقيق انخفاضًا ملموسًا </a:t>
            </a:r>
            <a:r>
              <a:rPr lang="ar-JO" dirty="0"/>
              <a:t>في أعداد الحوادث المرورية وما ينتج عنها من وفيات وإصابات وأضرار في الممتلكات وآثار اجتماعية واقتصادية للوصول الى </a:t>
            </a:r>
            <a:r>
              <a:rPr lang="ar-JO" dirty="0" smtClean="0"/>
              <a:t>أردنٍّ خالٍ </a:t>
            </a:r>
            <a:r>
              <a:rPr lang="ar-JO" dirty="0"/>
              <a:t>من قتلى ومصابي حوادث </a:t>
            </a:r>
            <a:r>
              <a:rPr lang="ar-JO" dirty="0" smtClean="0"/>
              <a:t>الطرق، وفي هذا الصدد تم إطلاق </a:t>
            </a:r>
            <a:r>
              <a:rPr lang="ar-JO" b="1" u="sng" dirty="0"/>
              <a:t>استراتيجية السلامة على الطرق</a:t>
            </a:r>
            <a:r>
              <a:rPr lang="en-US" b="1" u="sng" dirty="0"/>
              <a:t> </a:t>
            </a:r>
            <a:r>
              <a:rPr lang="ar-JO" b="1" u="sng" dirty="0" smtClean="0"/>
              <a:t>(2019-2023)</a:t>
            </a:r>
            <a:r>
              <a:rPr lang="en-US" b="1" u="sng" dirty="0" smtClean="0"/>
              <a:t> </a:t>
            </a:r>
            <a:r>
              <a:rPr lang="ar-JO" dirty="0" smtClean="0"/>
              <a:t>ووضع </a:t>
            </a:r>
            <a:r>
              <a:rPr lang="ar-JO" dirty="0"/>
              <a:t>الخطوات والإجراءات والمعايير الواجب تنفيذها للحد من عوامل الخطر الرئيسية المؤثرة على السلامة على الطرق في المملكة سواءً من النواحي</a:t>
            </a:r>
            <a:r>
              <a:rPr lang="ar-JO" dirty="0" smtClean="0"/>
              <a:t>:</a:t>
            </a:r>
            <a:r>
              <a:rPr lang="en-US" dirty="0" smtClean="0"/>
              <a:t> </a:t>
            </a:r>
            <a:r>
              <a:rPr lang="ar-JO" dirty="0" smtClean="0"/>
              <a:t>الهندسية</a:t>
            </a:r>
            <a:r>
              <a:rPr lang="ar-JO" dirty="0"/>
              <a:t>، </a:t>
            </a:r>
            <a:r>
              <a:rPr lang="ar-JO" dirty="0" smtClean="0"/>
              <a:t>والتشريعية </a:t>
            </a:r>
            <a:r>
              <a:rPr lang="ar-JO" dirty="0"/>
              <a:t>والرقابة المرورية، </a:t>
            </a:r>
            <a:r>
              <a:rPr lang="ar-JO" dirty="0" smtClean="0"/>
              <a:t>والتخطيط </a:t>
            </a:r>
            <a:r>
              <a:rPr lang="ar-JO" dirty="0"/>
              <a:t>العمراني والنقل، </a:t>
            </a:r>
            <a:r>
              <a:rPr lang="ar-JO" dirty="0" smtClean="0"/>
              <a:t>والمعلومات </a:t>
            </a:r>
            <a:r>
              <a:rPr lang="ar-JO" dirty="0"/>
              <a:t>والبيانات المرورية، </a:t>
            </a:r>
            <a:r>
              <a:rPr lang="ar-JO" dirty="0" smtClean="0"/>
              <a:t>والإسعاف والإنقاذ</a:t>
            </a:r>
            <a:r>
              <a:rPr lang="ar-JO" dirty="0"/>
              <a:t>، </a:t>
            </a:r>
            <a:r>
              <a:rPr lang="ar-JO" dirty="0" smtClean="0"/>
              <a:t>والتوعية </a:t>
            </a:r>
            <a:r>
              <a:rPr lang="ar-JO" dirty="0"/>
              <a:t>والتعليم المروري، </a:t>
            </a:r>
            <a:r>
              <a:rPr lang="ar-JO" dirty="0" smtClean="0"/>
              <a:t>والتأهيل وبناء </a:t>
            </a:r>
            <a:r>
              <a:rPr lang="ar-JO" dirty="0"/>
              <a:t>القدرات، </a:t>
            </a:r>
            <a:r>
              <a:rPr lang="ar-JO" dirty="0" smtClean="0"/>
              <a:t>والمواصفات </a:t>
            </a:r>
            <a:r>
              <a:rPr lang="ar-JO" dirty="0"/>
              <a:t>والتجهيزات الفنية لوسائط النقل</a:t>
            </a:r>
            <a:r>
              <a:rPr lang="ar-JO" dirty="0" smtClean="0"/>
              <a:t>.</a:t>
            </a:r>
            <a:endParaRPr lang="ar-JO" dirty="0"/>
          </a:p>
        </p:txBody>
      </p:sp>
    </p:spTree>
    <p:extLst>
      <p:ext uri="{BB962C8B-B14F-4D97-AF65-F5344CB8AC3E}">
        <p14:creationId xmlns:p14="http://schemas.microsoft.com/office/powerpoint/2010/main" val="1996054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01000" y="76200"/>
            <a:ext cx="1095375" cy="1295400"/>
          </a:xfrm>
          <a:prstGeom prst="rect">
            <a:avLst/>
          </a:prstGeom>
        </p:spPr>
      </p:pic>
      <p:sp>
        <p:nvSpPr>
          <p:cNvPr id="3" name="Rectangle 2"/>
          <p:cNvSpPr/>
          <p:nvPr/>
        </p:nvSpPr>
        <p:spPr>
          <a:xfrm>
            <a:off x="228600" y="1585079"/>
            <a:ext cx="8439150" cy="3139321"/>
          </a:xfrm>
          <a:prstGeom prst="rect">
            <a:avLst/>
          </a:prstGeom>
        </p:spPr>
        <p:txBody>
          <a:bodyPr wrap="square">
            <a:spAutoFit/>
          </a:bodyPr>
          <a:lstStyle/>
          <a:p>
            <a:pPr marL="285750" indent="-285750" algn="just" rtl="1">
              <a:buFont typeface="Arial" panose="020B0604020202020204" pitchFamily="34" charset="0"/>
              <a:buChar char="•"/>
            </a:pPr>
            <a:r>
              <a:rPr lang="ar-JO" dirty="0" smtClean="0"/>
              <a:t>المشاركة </a:t>
            </a:r>
            <a:r>
              <a:rPr lang="ar-JO" dirty="0"/>
              <a:t>في برنامج </a:t>
            </a:r>
            <a:r>
              <a:rPr lang="ar-JO" dirty="0" smtClean="0"/>
              <a:t>(أُردننا جنة)، </a:t>
            </a:r>
            <a:r>
              <a:rPr lang="ar-JO" dirty="0"/>
              <a:t>حيث حصدت المؤسسة ما نسبته 30% من عدد المستفيدين من البرامج السياحية على مستوى المملكة.</a:t>
            </a:r>
          </a:p>
          <a:p>
            <a:pPr marL="285750" indent="-285750" algn="just" rtl="1">
              <a:buFont typeface="Arial" panose="020B0604020202020204" pitchFamily="34" charset="0"/>
              <a:buChar char="•"/>
            </a:pPr>
            <a:r>
              <a:rPr lang="ar-JO" dirty="0"/>
              <a:t>إ</a:t>
            </a:r>
            <a:r>
              <a:rPr lang="ar-JO" dirty="0" smtClean="0"/>
              <a:t>عادة </a:t>
            </a:r>
            <a:r>
              <a:rPr lang="ar-JO" dirty="0"/>
              <a:t>تأهيل حديقة محطة المفرق بمنحة من الديوان الملكي </a:t>
            </a:r>
            <a:r>
              <a:rPr lang="ar-JO" dirty="0" smtClean="0"/>
              <a:t>الهاشمي العامر.</a:t>
            </a:r>
            <a:endParaRPr lang="ar-JO" dirty="0"/>
          </a:p>
          <a:p>
            <a:pPr marL="285750" indent="-285750" algn="just" rtl="1">
              <a:buFont typeface="Arial" panose="020B0604020202020204" pitchFamily="34" charset="0"/>
              <a:buChar char="•"/>
            </a:pPr>
            <a:r>
              <a:rPr lang="ar-JO" dirty="0" smtClean="0"/>
              <a:t>نفذت </a:t>
            </a:r>
            <a:r>
              <a:rPr lang="ar-JO" dirty="0"/>
              <a:t>المؤسسة مشروع تركيب نظام الطاقة الشمسية لتخفيض النفقات حيث تم تشغيل النظام  عام </a:t>
            </a:r>
            <a:r>
              <a:rPr lang="ar-JO" dirty="0" smtClean="0"/>
              <a:t>2018.</a:t>
            </a:r>
            <a:endParaRPr lang="ar-JO" dirty="0"/>
          </a:p>
          <a:p>
            <a:pPr marL="285750" indent="-285750" algn="just" rtl="1">
              <a:buFont typeface="Arial" panose="020B0604020202020204" pitchFamily="34" charset="0"/>
              <a:buChar char="•"/>
            </a:pPr>
            <a:r>
              <a:rPr lang="ar-JO" dirty="0" smtClean="0"/>
              <a:t>صيانة أربع </a:t>
            </a:r>
            <a:r>
              <a:rPr lang="ar-JO" dirty="0"/>
              <a:t>قاطرات </a:t>
            </a:r>
            <a:r>
              <a:rPr lang="ar-JO" dirty="0" smtClean="0"/>
              <a:t>بخارية بوساطة </a:t>
            </a:r>
            <a:r>
              <a:rPr lang="ar-JO" dirty="0"/>
              <a:t>كادر المؤسسة ورفع قيمتها السوقية من </a:t>
            </a:r>
            <a:r>
              <a:rPr lang="ar-JO" dirty="0" smtClean="0"/>
              <a:t>(1000) دينار أردني </a:t>
            </a:r>
            <a:r>
              <a:rPr lang="ar-JO" dirty="0"/>
              <a:t>إ</a:t>
            </a:r>
            <a:r>
              <a:rPr lang="ar-JO" dirty="0" smtClean="0"/>
              <a:t>لى (2000) دينار </a:t>
            </a:r>
            <a:r>
              <a:rPr lang="ar-JO" dirty="0"/>
              <a:t>للقاطرة الواحدة.</a:t>
            </a:r>
          </a:p>
          <a:p>
            <a:pPr marL="285750" indent="-285750" algn="just" rtl="1">
              <a:buFont typeface="Arial" panose="020B0604020202020204" pitchFamily="34" charset="0"/>
              <a:buChar char="•"/>
            </a:pPr>
            <a:r>
              <a:rPr lang="ar-JO" dirty="0" smtClean="0"/>
              <a:t>بناء </a:t>
            </a:r>
            <a:r>
              <a:rPr lang="ar-JO" dirty="0"/>
              <a:t>طابق علوي لمبنى </a:t>
            </a:r>
            <a:r>
              <a:rPr lang="ar-JO" dirty="0" smtClean="0"/>
              <a:t>إدارة </a:t>
            </a:r>
            <a:r>
              <a:rPr lang="ar-JO" dirty="0"/>
              <a:t>محطة عمان وتوسعة المكاتب </a:t>
            </a:r>
            <a:r>
              <a:rPr lang="ar-JO" dirty="0" smtClean="0"/>
              <a:t>الإدارية</a:t>
            </a:r>
            <a:r>
              <a:rPr lang="ar-JO" dirty="0"/>
              <a:t>.</a:t>
            </a:r>
          </a:p>
          <a:p>
            <a:pPr marL="285750" indent="-285750" algn="just" rtl="1">
              <a:buFont typeface="Arial" panose="020B0604020202020204" pitchFamily="34" charset="0"/>
              <a:buChar char="•"/>
            </a:pPr>
            <a:r>
              <a:rPr lang="ar-JO" dirty="0" smtClean="0"/>
              <a:t>الصيانة </a:t>
            </a:r>
            <a:r>
              <a:rPr lang="ar-JO" dirty="0"/>
              <a:t>الدورية لمسار الخط الحجازي </a:t>
            </a:r>
            <a:r>
              <a:rPr lang="ar-JO" dirty="0" smtClean="0"/>
              <a:t>وإصلاحه </a:t>
            </a:r>
            <a:r>
              <a:rPr lang="ar-JO" dirty="0"/>
              <a:t>من </a:t>
            </a:r>
            <a:r>
              <a:rPr lang="ar-JO" dirty="0" smtClean="0"/>
              <a:t>آثار </a:t>
            </a:r>
            <a:r>
              <a:rPr lang="ar-JO" dirty="0"/>
              <a:t>الاعتداءات ورفع جاهزية الخط </a:t>
            </a:r>
            <a:r>
              <a:rPr lang="ar-JO" dirty="0" smtClean="0"/>
              <a:t>وأسطول </a:t>
            </a:r>
            <a:r>
              <a:rPr lang="ar-JO" dirty="0"/>
              <a:t>النقل.</a:t>
            </a:r>
          </a:p>
          <a:p>
            <a:pPr marL="285750" indent="-285750" algn="just" rtl="1">
              <a:buFont typeface="Arial" panose="020B0604020202020204" pitchFamily="34" charset="0"/>
              <a:buChar char="•"/>
            </a:pPr>
            <a:r>
              <a:rPr lang="ar-JO" dirty="0" smtClean="0"/>
              <a:t>تفعيل </a:t>
            </a:r>
            <a:r>
              <a:rPr lang="ar-JO" dirty="0"/>
              <a:t>الاستثمار في </a:t>
            </a:r>
            <a:r>
              <a:rPr lang="ar-JO" dirty="0" smtClean="0"/>
              <a:t>الأراضي والأملاك </a:t>
            </a:r>
            <a:r>
              <a:rPr lang="ar-JO" dirty="0"/>
              <a:t>المنتشرة على طول الخط داخل المدن مما </a:t>
            </a:r>
            <a:r>
              <a:rPr lang="ar-JO" dirty="0" smtClean="0"/>
              <a:t>أدى </a:t>
            </a:r>
            <a:r>
              <a:rPr lang="ar-JO" dirty="0"/>
              <a:t>إ</a:t>
            </a:r>
            <a:r>
              <a:rPr lang="ar-JO" dirty="0" smtClean="0"/>
              <a:t>لى </a:t>
            </a:r>
            <a:r>
              <a:rPr lang="ar-JO" dirty="0"/>
              <a:t>تسديد العجز المالي والذي بلغ ذروته </a:t>
            </a:r>
            <a:r>
              <a:rPr lang="ar-JO" dirty="0" smtClean="0"/>
              <a:t>(842,360) </a:t>
            </a:r>
            <a:r>
              <a:rPr lang="ar-JO" dirty="0"/>
              <a:t>عام 2010 والحصول على وفر </a:t>
            </a:r>
            <a:r>
              <a:rPr lang="ar-JO" dirty="0" smtClean="0"/>
              <a:t>مالي في </a:t>
            </a:r>
            <a:r>
              <a:rPr lang="ar-JO" dirty="0"/>
              <a:t>العام التالي بلغ </a:t>
            </a:r>
            <a:r>
              <a:rPr lang="ar-JO" dirty="0" smtClean="0"/>
              <a:t>(48,605)، </a:t>
            </a:r>
            <a:r>
              <a:rPr lang="ar-JO" dirty="0"/>
              <a:t>وبلغت قيمة الوفر المالي للعام  2017 </a:t>
            </a:r>
            <a:r>
              <a:rPr lang="ar-JO" dirty="0" smtClean="0"/>
              <a:t>(230,003).</a:t>
            </a:r>
            <a:endParaRPr lang="ar-JO" dirty="0"/>
          </a:p>
        </p:txBody>
      </p:sp>
      <p:sp>
        <p:nvSpPr>
          <p:cNvPr id="9" name="TextBox 8"/>
          <p:cNvSpPr txBox="1"/>
          <p:nvPr/>
        </p:nvSpPr>
        <p:spPr>
          <a:xfrm>
            <a:off x="1409699" y="280541"/>
            <a:ext cx="6486525" cy="954107"/>
          </a:xfrm>
          <a:prstGeom prst="rect">
            <a:avLst/>
          </a:prstGeom>
          <a:noFill/>
        </p:spPr>
        <p:txBody>
          <a:bodyPr wrap="square" rtlCol="1">
            <a:spAutoFit/>
          </a:bodyPr>
          <a:lstStyle/>
          <a:p>
            <a:pPr algn="r" rtl="1"/>
            <a:r>
              <a:rPr lang="ar-JO" sz="2800" b="1" dirty="0" smtClean="0">
                <a:latin typeface="Arial" panose="020B0604020202020204" pitchFamily="34" charset="0"/>
                <a:cs typeface="Arial" panose="020B0604020202020204" pitchFamily="34" charset="0"/>
              </a:rPr>
              <a:t>قطاع النقل السككي/ </a:t>
            </a:r>
            <a:r>
              <a:rPr lang="ar-JO" sz="2800" b="1" dirty="0">
                <a:latin typeface="Arial" panose="020B0604020202020204" pitchFamily="34" charset="0"/>
                <a:cs typeface="Arial" panose="020B0604020202020204" pitchFamily="34" charset="0"/>
              </a:rPr>
              <a:t>مؤسسةِ الخط الحديدي الحجازي الأردني</a:t>
            </a:r>
            <a:r>
              <a:rPr lang="ar-JO" sz="2800" b="1" dirty="0" smtClean="0">
                <a:latin typeface="Arial" panose="020B0604020202020204" pitchFamily="34" charset="0"/>
                <a:cs typeface="Arial" panose="020B0604020202020204" pitchFamily="34" charset="0"/>
              </a:rPr>
              <a:t> </a:t>
            </a:r>
            <a:endParaRPr lang="ar-JO" sz="2800" b="1" dirty="0">
              <a:latin typeface="Arial" panose="020B0604020202020204" pitchFamily="34" charset="0"/>
              <a:cs typeface="Arial" panose="020B0604020202020204" pitchFamily="34" charset="0"/>
            </a:endParaRPr>
          </a:p>
        </p:txBody>
      </p:sp>
      <p:pic>
        <p:nvPicPr>
          <p:cNvPr id="10" name="Picture 9" descr="D:\محطة المفرق\بعد التأهيل\New folder\WhatsApp Image 2018-12-10 at 11.30.20 AM.jpeg"/>
          <p:cNvPicPr/>
          <p:nvPr/>
        </p:nvPicPr>
        <p:blipFill>
          <a:blip r:embed="rId4"/>
          <a:srcRect/>
          <a:stretch>
            <a:fillRect/>
          </a:stretch>
        </p:blipFill>
        <p:spPr bwMode="auto">
          <a:xfrm>
            <a:off x="3147377" y="4724400"/>
            <a:ext cx="5463223" cy="1764268"/>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6579036" y="6488668"/>
            <a:ext cx="2111475" cy="369332"/>
          </a:xfrm>
          <a:prstGeom prst="rect">
            <a:avLst/>
          </a:prstGeom>
        </p:spPr>
        <p:txBody>
          <a:bodyPr wrap="none">
            <a:spAutoFit/>
          </a:bodyPr>
          <a:lstStyle/>
          <a:p>
            <a:pPr rtl="1"/>
            <a:r>
              <a:rPr lang="ar-SA" b="1" dirty="0"/>
              <a:t>محطة المفرق بعد </a:t>
            </a:r>
            <a:r>
              <a:rPr lang="ar-SA" b="1" dirty="0" smtClean="0"/>
              <a:t>الت</a:t>
            </a:r>
            <a:r>
              <a:rPr lang="ar-JO" b="1" dirty="0" smtClean="0"/>
              <a:t>أ</a:t>
            </a:r>
            <a:r>
              <a:rPr lang="ar-SA" b="1" dirty="0" smtClean="0"/>
              <a:t>هيل </a:t>
            </a:r>
            <a:endParaRPr lang="en-US" b="1" dirty="0"/>
          </a:p>
        </p:txBody>
      </p:sp>
    </p:spTree>
    <p:extLst>
      <p:ext uri="{BB962C8B-B14F-4D97-AF65-F5344CB8AC3E}">
        <p14:creationId xmlns:p14="http://schemas.microsoft.com/office/powerpoint/2010/main" val="9119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01000" y="76200"/>
            <a:ext cx="1095375" cy="1295400"/>
          </a:xfrm>
          <a:prstGeom prst="rect">
            <a:avLst/>
          </a:prstGeom>
        </p:spPr>
      </p:pic>
      <p:sp>
        <p:nvSpPr>
          <p:cNvPr id="3" name="Rectangle 2"/>
          <p:cNvSpPr/>
          <p:nvPr/>
        </p:nvSpPr>
        <p:spPr>
          <a:xfrm>
            <a:off x="228600" y="1371600"/>
            <a:ext cx="8439150" cy="5355312"/>
          </a:xfrm>
          <a:prstGeom prst="rect">
            <a:avLst/>
          </a:prstGeom>
        </p:spPr>
        <p:txBody>
          <a:bodyPr wrap="square">
            <a:spAutoFit/>
          </a:bodyPr>
          <a:lstStyle/>
          <a:p>
            <a:pPr marL="285750" lvl="0" indent="-285750" algn="just" rtl="1">
              <a:buFont typeface="Arial" panose="020B0604020202020204" pitchFamily="34" charset="0"/>
              <a:buChar char="•"/>
            </a:pPr>
            <a:r>
              <a:rPr lang="ar-JO" dirty="0"/>
              <a:t>رفع العائد السنوي لبعض العقود الموقعة مع جهات حكومية </a:t>
            </a:r>
            <a:r>
              <a:rPr lang="ar-JO" dirty="0" smtClean="0"/>
              <a:t>وأخرى </a:t>
            </a:r>
            <a:r>
              <a:rPr lang="ar-JO" dirty="0"/>
              <a:t>خاصة حيث كان العائد السنوي </a:t>
            </a:r>
            <a:r>
              <a:rPr lang="ar-JO" dirty="0" smtClean="0"/>
              <a:t>الإجمالي </a:t>
            </a:r>
            <a:r>
              <a:rPr lang="ar-JO" dirty="0"/>
              <a:t>يقدر ب (107,265 </a:t>
            </a:r>
            <a:r>
              <a:rPr lang="ar-JO" dirty="0" smtClean="0"/>
              <a:t>دينارًا </a:t>
            </a:r>
            <a:r>
              <a:rPr lang="ar-JO" dirty="0"/>
              <a:t>) وتم رفعه الى (795,000دينار ).</a:t>
            </a:r>
            <a:endParaRPr lang="en-US" dirty="0"/>
          </a:p>
          <a:p>
            <a:pPr marL="285750" lvl="0" indent="-285750" algn="just" rtl="1">
              <a:buFont typeface="Arial" panose="020B0604020202020204" pitchFamily="34" charset="0"/>
              <a:buChar char="•"/>
            </a:pPr>
            <a:r>
              <a:rPr lang="ar-JO" dirty="0"/>
              <a:t>استضافة المؤتمر </a:t>
            </a:r>
            <a:r>
              <a:rPr lang="ar-JO" dirty="0" smtClean="0"/>
              <a:t>الخامس عشر </a:t>
            </a:r>
            <a:r>
              <a:rPr lang="ar-JO" dirty="0"/>
              <a:t>لمجموعة الشرق الاوسط وبالتعاون مع الاتحاد الدولي للسكك الحديدية عام 2015.</a:t>
            </a:r>
            <a:endParaRPr lang="en-US" dirty="0"/>
          </a:p>
          <a:p>
            <a:pPr marL="285750" lvl="0" indent="-285750" algn="just" rtl="1">
              <a:buFont typeface="Arial" panose="020B0604020202020204" pitchFamily="34" charset="0"/>
              <a:buChar char="•"/>
            </a:pPr>
            <a:r>
              <a:rPr lang="ar-JO" dirty="0"/>
              <a:t>أ</a:t>
            </a:r>
            <a:r>
              <a:rPr lang="ar-JO" dirty="0" smtClean="0"/>
              <a:t>رشفة </a:t>
            </a:r>
            <a:r>
              <a:rPr lang="ar-JO" dirty="0"/>
              <a:t>الوثائق التاريخية والبالغ عددها (</a:t>
            </a:r>
            <a:r>
              <a:rPr lang="en-GB" dirty="0"/>
              <a:t>500,000</a:t>
            </a:r>
            <a:r>
              <a:rPr lang="ar-JO" dirty="0"/>
              <a:t>) وثيقة بالتعاون مع المكتبة الوطنية عام </a:t>
            </a:r>
            <a:r>
              <a:rPr lang="ar-JO" dirty="0" smtClean="0"/>
              <a:t>2015.</a:t>
            </a:r>
            <a:endParaRPr lang="en-US" dirty="0"/>
          </a:p>
          <a:p>
            <a:pPr marL="285750" lvl="0" indent="-285750" algn="just" rtl="1">
              <a:buFont typeface="Arial" panose="020B0604020202020204" pitchFamily="34" charset="0"/>
              <a:buChar char="•"/>
            </a:pPr>
            <a:r>
              <a:rPr lang="ar-SA" dirty="0"/>
              <a:t>تنفيذ </a:t>
            </a:r>
            <a:r>
              <a:rPr lang="ar-JO" dirty="0"/>
              <a:t>مشروع بناء (191) مخزن تجاري في حرم السكة على مدخل مدينة الزرقاء </a:t>
            </a:r>
            <a:r>
              <a:rPr lang="ar-SA" dirty="0"/>
              <a:t>والذي </a:t>
            </a:r>
            <a:r>
              <a:rPr lang="ar-SA" dirty="0" smtClean="0"/>
              <a:t>بد</a:t>
            </a:r>
            <a:r>
              <a:rPr lang="ar-JO" dirty="0" smtClean="0"/>
              <a:t>أَ</a:t>
            </a:r>
            <a:r>
              <a:rPr lang="ar-SA" dirty="0" smtClean="0"/>
              <a:t> </a:t>
            </a:r>
            <a:r>
              <a:rPr lang="ar-SA" dirty="0"/>
              <a:t>العمل به عام (</a:t>
            </a:r>
            <a:r>
              <a:rPr lang="ar-JO" dirty="0"/>
              <a:t>2017</a:t>
            </a:r>
            <a:r>
              <a:rPr lang="ar-SA" dirty="0"/>
              <a:t>) حيث تم </a:t>
            </a:r>
            <a:r>
              <a:rPr lang="ar-SA" dirty="0" smtClean="0"/>
              <a:t>إنجاز </a:t>
            </a:r>
            <a:r>
              <a:rPr lang="ar-SA" dirty="0"/>
              <a:t>المرحلة </a:t>
            </a:r>
            <a:r>
              <a:rPr lang="ar-SA" dirty="0" smtClean="0"/>
              <a:t>ال</a:t>
            </a:r>
            <a:r>
              <a:rPr lang="ar-JO" dirty="0" smtClean="0"/>
              <a:t>أ</a:t>
            </a:r>
            <a:r>
              <a:rPr lang="ar-SA" dirty="0" smtClean="0"/>
              <a:t>ولى </a:t>
            </a:r>
            <a:r>
              <a:rPr lang="ar-JO" dirty="0"/>
              <a:t>والمكونة من(32) </a:t>
            </a:r>
            <a:r>
              <a:rPr lang="ar-JO" dirty="0" smtClean="0"/>
              <a:t>مخزنًا </a:t>
            </a:r>
            <a:r>
              <a:rPr lang="ar-JO" dirty="0"/>
              <a:t>وبطول (</a:t>
            </a:r>
            <a:r>
              <a:rPr lang="ar-JO" dirty="0" smtClean="0"/>
              <a:t>116م)، والمرحلة </a:t>
            </a:r>
            <a:r>
              <a:rPr lang="ar-JO" dirty="0"/>
              <a:t>الثانية والمكونة من </a:t>
            </a:r>
            <a:r>
              <a:rPr lang="ar-JO" dirty="0" smtClean="0"/>
              <a:t>(24) مخزنًا تجاريًّا.</a:t>
            </a:r>
            <a:endParaRPr lang="en-US" dirty="0"/>
          </a:p>
          <a:p>
            <a:pPr marL="285750" lvl="0" indent="-285750" algn="just" rtl="1">
              <a:buFont typeface="Arial" panose="020B0604020202020204" pitchFamily="34" charset="0"/>
              <a:buChar char="•"/>
            </a:pPr>
            <a:r>
              <a:rPr lang="ar-SA" dirty="0"/>
              <a:t>الشروع بأعمال مشروع متحف الخط الحجازي والذي </a:t>
            </a:r>
            <a:r>
              <a:rPr lang="ar-SA" dirty="0" smtClean="0"/>
              <a:t>بد</a:t>
            </a:r>
            <a:r>
              <a:rPr lang="ar-JO" dirty="0" smtClean="0"/>
              <a:t>أَ</a:t>
            </a:r>
            <a:r>
              <a:rPr lang="ar-SA" dirty="0" smtClean="0"/>
              <a:t> </a:t>
            </a:r>
            <a:r>
              <a:rPr lang="ar-SA" dirty="0"/>
              <a:t>تنفيذه عام (2017) حيث بلغت نسبة </a:t>
            </a:r>
            <a:r>
              <a:rPr lang="ar-SA" dirty="0" smtClean="0"/>
              <a:t>الإنجاز </a:t>
            </a:r>
            <a:r>
              <a:rPr lang="ar-SA" dirty="0"/>
              <a:t>حتى تاريخه (65</a:t>
            </a:r>
            <a:r>
              <a:rPr lang="ar-SA" dirty="0" smtClean="0"/>
              <a:t>%)</a:t>
            </a:r>
            <a:r>
              <a:rPr lang="ar-JO" dirty="0" smtClean="0"/>
              <a:t>.</a:t>
            </a:r>
            <a:endParaRPr lang="en-US" dirty="0"/>
          </a:p>
          <a:p>
            <a:pPr marL="285750" lvl="0" indent="-285750" algn="just" rtl="1">
              <a:buFont typeface="Arial" panose="020B0604020202020204" pitchFamily="34" charset="0"/>
              <a:buChar char="•"/>
            </a:pPr>
            <a:r>
              <a:rPr lang="ar-SA" dirty="0"/>
              <a:t>حصول المؤسسة على منحة اللجنة الدائمة للتعاون الاقتصادي والتجاري لمنظمة دول العالم </a:t>
            </a:r>
            <a:r>
              <a:rPr lang="ar-SA" dirty="0" smtClean="0"/>
              <a:t>ال</a:t>
            </a:r>
            <a:r>
              <a:rPr lang="ar-JO" dirty="0" smtClean="0"/>
              <a:t>إ</a:t>
            </a:r>
            <a:r>
              <a:rPr lang="ar-SA" dirty="0" smtClean="0"/>
              <a:t>سلامي</a:t>
            </a:r>
            <a:r>
              <a:rPr lang="ar-JO" dirty="0" smtClean="0"/>
              <a:t> </a:t>
            </a:r>
            <a:r>
              <a:rPr lang="ar-SA" dirty="0" smtClean="0"/>
              <a:t>(</a:t>
            </a:r>
            <a:r>
              <a:rPr lang="en-GB" b="1" dirty="0" smtClean="0"/>
              <a:t>COMCEC</a:t>
            </a:r>
            <a:r>
              <a:rPr lang="ar-SA" dirty="0" smtClean="0"/>
              <a:t>) </a:t>
            </a:r>
            <a:r>
              <a:rPr lang="ar-JO" dirty="0" smtClean="0"/>
              <a:t>و</a:t>
            </a:r>
            <a:r>
              <a:rPr lang="ar-SA" dirty="0" smtClean="0"/>
              <a:t>على </a:t>
            </a:r>
            <a:r>
              <a:rPr lang="ar-SA" dirty="0"/>
              <a:t>مدار عامين متتالين (2017/2018) </a:t>
            </a:r>
            <a:r>
              <a:rPr lang="ar-SA" dirty="0" smtClean="0"/>
              <a:t>ل</a:t>
            </a:r>
            <a:r>
              <a:rPr lang="ar-JO" dirty="0" smtClean="0"/>
              <a:t>إ</a:t>
            </a:r>
            <a:r>
              <a:rPr lang="ar-SA" dirty="0" smtClean="0"/>
              <a:t>عداد </a:t>
            </a:r>
            <a:r>
              <a:rPr lang="ar-SA" dirty="0"/>
              <a:t>دراسة جدوى لاعادة تأهيل مسار الخط الحجازي بطول (450 كم) </a:t>
            </a:r>
            <a:r>
              <a:rPr lang="ar-JO" dirty="0"/>
              <a:t>ودعوة كافة الشركاء </a:t>
            </a:r>
            <a:r>
              <a:rPr lang="ar-JO" dirty="0" smtClean="0"/>
              <a:t>المحليين </a:t>
            </a:r>
            <a:r>
              <a:rPr lang="ar-JO" dirty="0"/>
              <a:t>والدول المجاورة لمناقشة تفاصيل الدراسة للاستفادة من مخرجاتها.</a:t>
            </a:r>
            <a:endParaRPr lang="en-US" dirty="0"/>
          </a:p>
          <a:p>
            <a:pPr marL="285750" lvl="0" indent="-285750" algn="just" rtl="1">
              <a:buFont typeface="Arial" panose="020B0604020202020204" pitchFamily="34" charset="0"/>
              <a:buChar char="•"/>
            </a:pPr>
            <a:r>
              <a:rPr lang="ar-JO" dirty="0"/>
              <a:t>توقيع مذكرة تفاهم مع شركة </a:t>
            </a:r>
            <a:r>
              <a:rPr lang="en-GB" b="1" dirty="0" smtClean="0"/>
              <a:t>3</a:t>
            </a:r>
            <a:r>
              <a:rPr lang="en-US" b="1" dirty="0" smtClean="0"/>
              <a:t>-</a:t>
            </a:r>
            <a:r>
              <a:rPr lang="en-GB" b="1" dirty="0" smtClean="0"/>
              <a:t>polis</a:t>
            </a:r>
            <a:r>
              <a:rPr lang="en-US" b="1" dirty="0"/>
              <a:t>)</a:t>
            </a:r>
            <a:r>
              <a:rPr lang="en-US" dirty="0"/>
              <a:t> </a:t>
            </a:r>
            <a:r>
              <a:rPr lang="ar-JO" dirty="0"/>
              <a:t>) وتشكيل لجنة فنية خاصة بمشروع دراسة وتمويل </a:t>
            </a:r>
            <a:r>
              <a:rPr lang="ar-JO" dirty="0" smtClean="0"/>
              <a:t>وإنشاء </a:t>
            </a:r>
            <a:r>
              <a:rPr lang="ar-JO" dirty="0"/>
              <a:t>قطار خفيف ما بين عمان والزرقاء </a:t>
            </a:r>
            <a:r>
              <a:rPr lang="ar-JO" dirty="0" smtClean="0"/>
              <a:t>باستخدام </a:t>
            </a:r>
            <a:r>
              <a:rPr lang="ar-JO" dirty="0"/>
              <a:t>مسار الخط </a:t>
            </a:r>
            <a:r>
              <a:rPr lang="ar-JO" dirty="0" smtClean="0"/>
              <a:t>الحجازي.</a:t>
            </a:r>
            <a:endParaRPr lang="en-US" dirty="0"/>
          </a:p>
          <a:p>
            <a:pPr marL="285750" lvl="0" indent="-285750" algn="just" rtl="1">
              <a:buFont typeface="Arial" panose="020B0604020202020204" pitchFamily="34" charset="0"/>
              <a:buChar char="•"/>
            </a:pPr>
            <a:r>
              <a:rPr lang="ar-JO" dirty="0"/>
              <a:t>تعاون مشترك مع جامعة الزرقاء </a:t>
            </a:r>
            <a:r>
              <a:rPr lang="ar-JO" dirty="0" smtClean="0"/>
              <a:t>الأهلية </a:t>
            </a:r>
            <a:r>
              <a:rPr lang="ar-JO" dirty="0"/>
              <a:t>بحيث تقدم المؤسسة خبراتها في مجال السكك الحديدية لمختبرات الجامعة ومن جانبها تقوم الجامعة بتقديم الخدمات الفنية مثل خدمات صيانة البنية </a:t>
            </a:r>
            <a:r>
              <a:rPr lang="ar-JO" dirty="0" smtClean="0"/>
              <a:t>التحتية، وتزويد </a:t>
            </a:r>
            <a:r>
              <a:rPr lang="ar-JO" dirty="0"/>
              <a:t>التقاطعات بأنظمة </a:t>
            </a:r>
            <a:r>
              <a:rPr lang="ar-JO" dirty="0" smtClean="0"/>
              <a:t>الإشارات </a:t>
            </a:r>
            <a:r>
              <a:rPr lang="ar-JO" dirty="0"/>
              <a:t>الرقمية  </a:t>
            </a:r>
            <a:r>
              <a:rPr lang="ar-JO" dirty="0" smtClean="0"/>
              <a:t>وإنارة </a:t>
            </a:r>
            <a:r>
              <a:rPr lang="ar-JO" dirty="0"/>
              <a:t>بعض </a:t>
            </a:r>
            <a:r>
              <a:rPr lang="ar-JO" dirty="0" smtClean="0"/>
              <a:t>الأنفاق، </a:t>
            </a:r>
            <a:r>
              <a:rPr lang="ar-JO" dirty="0"/>
              <a:t>إ</a:t>
            </a:r>
            <a:r>
              <a:rPr lang="ar-JO" dirty="0" smtClean="0"/>
              <a:t>ضافة </a:t>
            </a:r>
            <a:r>
              <a:rPr lang="ar-JO" dirty="0"/>
              <a:t>الى تقديم عربة </a:t>
            </a:r>
            <a:r>
              <a:rPr lang="ar-JO" dirty="0" smtClean="0"/>
              <a:t>آلية </a:t>
            </a:r>
            <a:r>
              <a:rPr lang="ar-JO" dirty="0"/>
              <a:t>للكشف على الخط</a:t>
            </a:r>
            <a:r>
              <a:rPr lang="ar-JO" dirty="0" smtClean="0"/>
              <a:t>.</a:t>
            </a:r>
            <a:endParaRPr lang="en-US" dirty="0"/>
          </a:p>
        </p:txBody>
      </p:sp>
      <p:sp>
        <p:nvSpPr>
          <p:cNvPr id="9" name="TextBox 8"/>
          <p:cNvSpPr txBox="1"/>
          <p:nvPr/>
        </p:nvSpPr>
        <p:spPr>
          <a:xfrm>
            <a:off x="1409699" y="280541"/>
            <a:ext cx="6486525" cy="954107"/>
          </a:xfrm>
          <a:prstGeom prst="rect">
            <a:avLst/>
          </a:prstGeom>
          <a:noFill/>
        </p:spPr>
        <p:txBody>
          <a:bodyPr wrap="square" rtlCol="1">
            <a:spAutoFit/>
          </a:bodyPr>
          <a:lstStyle/>
          <a:p>
            <a:pPr algn="r" rtl="1"/>
            <a:r>
              <a:rPr lang="ar-JO" sz="2800" b="1" dirty="0" smtClean="0">
                <a:latin typeface="Arial" panose="020B0604020202020204" pitchFamily="34" charset="0"/>
                <a:cs typeface="Arial" panose="020B0604020202020204" pitchFamily="34" charset="0"/>
              </a:rPr>
              <a:t>قطاع النقل السككي/ </a:t>
            </a:r>
            <a:r>
              <a:rPr lang="ar-JO" sz="2800" b="1" dirty="0">
                <a:latin typeface="Arial" panose="020B0604020202020204" pitchFamily="34" charset="0"/>
                <a:cs typeface="Arial" panose="020B0604020202020204" pitchFamily="34" charset="0"/>
              </a:rPr>
              <a:t>مؤسسةِ الخط الحديدي الحجازي الأردني</a:t>
            </a:r>
            <a:r>
              <a:rPr lang="ar-JO" sz="2800" b="1" dirty="0" smtClean="0">
                <a:latin typeface="Arial" panose="020B0604020202020204" pitchFamily="34" charset="0"/>
                <a:cs typeface="Arial" panose="020B0604020202020204" pitchFamily="34" charset="0"/>
              </a:rPr>
              <a:t> </a:t>
            </a:r>
            <a:endParaRPr lang="ar-J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954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01000" y="76200"/>
            <a:ext cx="1095375" cy="1295400"/>
          </a:xfrm>
          <a:prstGeom prst="rect">
            <a:avLst/>
          </a:prstGeom>
        </p:spPr>
      </p:pic>
      <p:sp>
        <p:nvSpPr>
          <p:cNvPr id="3" name="Rectangle 2"/>
          <p:cNvSpPr/>
          <p:nvPr/>
        </p:nvSpPr>
        <p:spPr>
          <a:xfrm>
            <a:off x="228600" y="1371600"/>
            <a:ext cx="8439150" cy="2308324"/>
          </a:xfrm>
          <a:prstGeom prst="rect">
            <a:avLst/>
          </a:prstGeom>
        </p:spPr>
        <p:txBody>
          <a:bodyPr wrap="square">
            <a:spAutoFit/>
          </a:bodyPr>
          <a:lstStyle/>
          <a:p>
            <a:pPr marL="285750" lvl="0" indent="-285750" algn="just" rtl="1">
              <a:buFont typeface="Arial" panose="020B0604020202020204" pitchFamily="34" charset="0"/>
              <a:buChar char="•"/>
            </a:pPr>
            <a:r>
              <a:rPr lang="ar-JO" dirty="0"/>
              <a:t>إ</a:t>
            </a:r>
            <a:r>
              <a:rPr lang="ar-JO" dirty="0" smtClean="0"/>
              <a:t>عادة </a:t>
            </a:r>
            <a:r>
              <a:rPr lang="ar-JO" dirty="0"/>
              <a:t>تأهيل محطة الجيزة وتحويلها </a:t>
            </a:r>
            <a:r>
              <a:rPr lang="ar-JO" dirty="0" smtClean="0"/>
              <a:t>إلى </a:t>
            </a:r>
            <a:r>
              <a:rPr lang="ar-JO" dirty="0"/>
              <a:t>نقطة جذب للسياحة الداخلية والخارجية </a:t>
            </a:r>
            <a:r>
              <a:rPr lang="ar-JO" dirty="0" smtClean="0"/>
              <a:t>وصيانة </a:t>
            </a:r>
            <a:r>
              <a:rPr lang="ar-JO" dirty="0"/>
              <a:t>المبنى وتزويده بساحات للجلسات العائلية وملاعب مظللة </a:t>
            </a:r>
            <a:r>
              <a:rPr lang="ar-JO" dirty="0" smtClean="0"/>
              <a:t>للأطفال.</a:t>
            </a:r>
          </a:p>
          <a:p>
            <a:pPr marL="285750" indent="-285750" algn="just" rtl="1">
              <a:buFont typeface="Arial" panose="020B0604020202020204" pitchFamily="34" charset="0"/>
              <a:buChar char="•"/>
            </a:pPr>
            <a:r>
              <a:rPr lang="ar-JO" dirty="0"/>
              <a:t>إ</a:t>
            </a:r>
            <a:r>
              <a:rPr lang="ar-JO" dirty="0" smtClean="0"/>
              <a:t>عادة </a:t>
            </a:r>
            <a:r>
              <a:rPr lang="ar-JO" dirty="0"/>
              <a:t>تأهيل محطة السمرا حيث اشتملت عمليات الصيانة على </a:t>
            </a:r>
            <a:r>
              <a:rPr lang="ar-JO" dirty="0" smtClean="0"/>
              <a:t>تظليل </a:t>
            </a:r>
            <a:r>
              <a:rPr lang="ar-JO" dirty="0"/>
              <a:t>الساحات المحاذية للمحطة </a:t>
            </a:r>
            <a:r>
              <a:rPr lang="ar-JO" dirty="0" smtClean="0"/>
              <a:t>وترميم </a:t>
            </a:r>
            <a:r>
              <a:rPr lang="ar-JO" dirty="0"/>
              <a:t>المبنى الرئيسي واستبدال مبنى ملحق للمحطة بمبنى جديد مشابه في تصميمه للمبنى </a:t>
            </a:r>
            <a:r>
              <a:rPr lang="ar-JO" dirty="0" smtClean="0"/>
              <a:t>الأصيل وباستخدام </a:t>
            </a:r>
            <a:r>
              <a:rPr lang="ar-JO" dirty="0"/>
              <a:t>نفس </a:t>
            </a:r>
            <a:r>
              <a:rPr lang="ar-JO" dirty="0" smtClean="0"/>
              <a:t>الحجارة البازلتية </a:t>
            </a:r>
            <a:r>
              <a:rPr lang="ar-JO" dirty="0"/>
              <a:t>القديمة</a:t>
            </a:r>
            <a:r>
              <a:rPr lang="en-US" dirty="0"/>
              <a:t>.</a:t>
            </a:r>
          </a:p>
          <a:p>
            <a:pPr marL="285750" indent="-285750" algn="just" rtl="1">
              <a:buFont typeface="Arial" panose="020B0604020202020204" pitchFamily="34" charset="0"/>
              <a:buChar char="•"/>
            </a:pPr>
            <a:r>
              <a:rPr lang="ar-JO" dirty="0"/>
              <a:t>إ</a:t>
            </a:r>
            <a:r>
              <a:rPr lang="ar-JO" dirty="0" smtClean="0"/>
              <a:t>نشاء </a:t>
            </a:r>
            <a:r>
              <a:rPr lang="ar-JO" dirty="0"/>
              <a:t>مبنى المنتدى الشبابي في محطة المفرق بمساحة </a:t>
            </a:r>
            <a:r>
              <a:rPr lang="ar-JO" dirty="0" smtClean="0"/>
              <a:t>(120 مترًا مربعًا) </a:t>
            </a:r>
            <a:r>
              <a:rPr lang="ar-JO" dirty="0"/>
              <a:t>ليكون منصة </a:t>
            </a:r>
            <a:r>
              <a:rPr lang="ar-JO" dirty="0" smtClean="0"/>
              <a:t>لإطلاق </a:t>
            </a:r>
            <a:r>
              <a:rPr lang="ar-JO" dirty="0"/>
              <a:t>المشاريع الصغيرة ومتوسطة </a:t>
            </a:r>
            <a:r>
              <a:rPr lang="ar-JO" dirty="0" smtClean="0"/>
              <a:t>الحجم، إضافة </a:t>
            </a:r>
            <a:r>
              <a:rPr lang="ar-JO" dirty="0"/>
              <a:t>إ</a:t>
            </a:r>
            <a:r>
              <a:rPr lang="ar-JO" dirty="0" smtClean="0"/>
              <a:t>لى </a:t>
            </a:r>
            <a:r>
              <a:rPr lang="ar-JO" dirty="0"/>
              <a:t>أ</a:t>
            </a:r>
            <a:r>
              <a:rPr lang="ar-JO" dirty="0" smtClean="0"/>
              <a:t>عمال </a:t>
            </a:r>
            <a:r>
              <a:rPr lang="ar-JO" dirty="0"/>
              <a:t>الصيانة في الحديقة.</a:t>
            </a:r>
            <a:endParaRPr lang="en-US" dirty="0"/>
          </a:p>
          <a:p>
            <a:pPr marL="285750" indent="-285750" algn="just" rtl="1">
              <a:buFont typeface="Arial" panose="020B0604020202020204" pitchFamily="34" charset="0"/>
              <a:buChar char="•"/>
            </a:pPr>
            <a:r>
              <a:rPr lang="ar-JO" dirty="0"/>
              <a:t>صيانة مبنى المهندسين داخل حرم محطة عمان</a:t>
            </a:r>
            <a:r>
              <a:rPr lang="ar-JO" dirty="0" smtClean="0"/>
              <a:t>.</a:t>
            </a:r>
          </a:p>
        </p:txBody>
      </p:sp>
      <p:sp>
        <p:nvSpPr>
          <p:cNvPr id="9" name="TextBox 8"/>
          <p:cNvSpPr txBox="1"/>
          <p:nvPr/>
        </p:nvSpPr>
        <p:spPr>
          <a:xfrm>
            <a:off x="1409699" y="280541"/>
            <a:ext cx="6486525" cy="954107"/>
          </a:xfrm>
          <a:prstGeom prst="rect">
            <a:avLst/>
          </a:prstGeom>
          <a:noFill/>
        </p:spPr>
        <p:txBody>
          <a:bodyPr wrap="square" rtlCol="1">
            <a:spAutoFit/>
          </a:bodyPr>
          <a:lstStyle/>
          <a:p>
            <a:pPr algn="r" rtl="1"/>
            <a:r>
              <a:rPr lang="ar-JO" sz="2800" b="1" dirty="0" smtClean="0">
                <a:latin typeface="Arial" panose="020B0604020202020204" pitchFamily="34" charset="0"/>
                <a:cs typeface="Arial" panose="020B0604020202020204" pitchFamily="34" charset="0"/>
              </a:rPr>
              <a:t>قطاع النقل السككي/ مؤسسةُ </a:t>
            </a:r>
            <a:r>
              <a:rPr lang="ar-JO" sz="2800" b="1" dirty="0">
                <a:latin typeface="Arial" panose="020B0604020202020204" pitchFamily="34" charset="0"/>
                <a:cs typeface="Arial" panose="020B0604020202020204" pitchFamily="34" charset="0"/>
              </a:rPr>
              <a:t>الخط الحديدي الحجازي الأردني</a:t>
            </a:r>
            <a:r>
              <a:rPr lang="ar-JO" sz="2800" b="1" dirty="0" smtClean="0">
                <a:latin typeface="Arial" panose="020B0604020202020204" pitchFamily="34" charset="0"/>
                <a:cs typeface="Arial" panose="020B0604020202020204" pitchFamily="34" charset="0"/>
              </a:rPr>
              <a:t> </a:t>
            </a:r>
            <a:endParaRPr lang="ar-JO" sz="2800" b="1" dirty="0">
              <a:latin typeface="Arial" panose="020B0604020202020204" pitchFamily="34" charset="0"/>
              <a:cs typeface="Arial" panose="020B0604020202020204" pitchFamily="34" charset="0"/>
            </a:endParaRPr>
          </a:p>
        </p:txBody>
      </p:sp>
      <p:pic>
        <p:nvPicPr>
          <p:cNvPr id="6" name="Picture 5" descr="D:\eng.emad hyari\emad\jeza station\al jeza station after construction\Untitled.jpg"/>
          <p:cNvPicPr/>
          <p:nvPr/>
        </p:nvPicPr>
        <p:blipFill>
          <a:blip r:embed="rId4"/>
          <a:srcRect/>
          <a:stretch>
            <a:fillRect/>
          </a:stretch>
        </p:blipFill>
        <p:spPr bwMode="auto">
          <a:xfrm>
            <a:off x="5826266" y="3773637"/>
            <a:ext cx="2879089" cy="2133600"/>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6400800" y="5943600"/>
            <a:ext cx="2060179" cy="369332"/>
          </a:xfrm>
          <a:prstGeom prst="rect">
            <a:avLst/>
          </a:prstGeom>
        </p:spPr>
        <p:txBody>
          <a:bodyPr wrap="none">
            <a:spAutoFit/>
          </a:bodyPr>
          <a:lstStyle/>
          <a:p>
            <a:pPr rtl="1"/>
            <a:r>
              <a:rPr lang="ar-SA" b="1" dirty="0"/>
              <a:t>محطة الجيزة بعد التاهيل </a:t>
            </a:r>
            <a:endParaRPr lang="en-US" b="1" dirty="0"/>
          </a:p>
        </p:txBody>
      </p:sp>
      <p:sp>
        <p:nvSpPr>
          <p:cNvPr id="4" name="Rectangle 3"/>
          <p:cNvSpPr/>
          <p:nvPr/>
        </p:nvSpPr>
        <p:spPr>
          <a:xfrm>
            <a:off x="2380161" y="5943600"/>
            <a:ext cx="2085827" cy="369332"/>
          </a:xfrm>
          <a:prstGeom prst="rect">
            <a:avLst/>
          </a:prstGeom>
        </p:spPr>
        <p:txBody>
          <a:bodyPr wrap="none">
            <a:spAutoFit/>
          </a:bodyPr>
          <a:lstStyle/>
          <a:p>
            <a:pPr rtl="1"/>
            <a:r>
              <a:rPr lang="ar-SA" b="1" dirty="0"/>
              <a:t>محطة السمرا بعد التاهيل </a:t>
            </a:r>
            <a:endParaRPr lang="en-US" b="1" dirty="0"/>
          </a:p>
        </p:txBody>
      </p:sp>
      <p:pic>
        <p:nvPicPr>
          <p:cNvPr id="10" name="Picture 9" descr="D:\eng.emad hyari\emad\samra\after\WhatsApp Image 2018-08-29 at 1.46.35 PM (1).jpg"/>
          <p:cNvPicPr/>
          <p:nvPr/>
        </p:nvPicPr>
        <p:blipFill>
          <a:blip r:embed="rId5"/>
          <a:srcRect/>
          <a:stretch>
            <a:fillRect/>
          </a:stretch>
        </p:blipFill>
        <p:spPr bwMode="auto">
          <a:xfrm>
            <a:off x="1773873" y="3773637"/>
            <a:ext cx="3483928" cy="2133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4728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01000" y="76200"/>
            <a:ext cx="1095375" cy="1295400"/>
          </a:xfrm>
          <a:prstGeom prst="rect">
            <a:avLst/>
          </a:prstGeom>
        </p:spPr>
      </p:pic>
      <p:sp>
        <p:nvSpPr>
          <p:cNvPr id="3" name="Rectangle 2"/>
          <p:cNvSpPr/>
          <p:nvPr/>
        </p:nvSpPr>
        <p:spPr>
          <a:xfrm>
            <a:off x="228600" y="1371600"/>
            <a:ext cx="8439150" cy="2585323"/>
          </a:xfrm>
          <a:prstGeom prst="rect">
            <a:avLst/>
          </a:prstGeom>
        </p:spPr>
        <p:txBody>
          <a:bodyPr wrap="square">
            <a:spAutoFit/>
          </a:bodyPr>
          <a:lstStyle/>
          <a:p>
            <a:pPr marL="285750" indent="-285750" algn="just" rtl="1">
              <a:buFont typeface="Arial" panose="020B0604020202020204" pitchFamily="34" charset="0"/>
              <a:buChar char="•"/>
            </a:pPr>
            <a:r>
              <a:rPr lang="ar-JO" dirty="0" smtClean="0"/>
              <a:t>صيانة الخط من الحدود السورية إلى محطة الزرقاء حيث اشتملت </a:t>
            </a:r>
            <a:r>
              <a:rPr lang="ar-JO" dirty="0"/>
              <a:t>أ</a:t>
            </a:r>
            <a:r>
              <a:rPr lang="ar-JO" dirty="0" smtClean="0"/>
              <a:t>عمال الصيانة على ما يلي:</a:t>
            </a:r>
            <a:endParaRPr lang="en-US" dirty="0" smtClean="0"/>
          </a:p>
          <a:p>
            <a:pPr marL="742950" lvl="1" indent="-285750" algn="just" rtl="1">
              <a:buFont typeface="Wingdings" panose="05000000000000000000" pitchFamily="2" charset="2"/>
              <a:buChar char="q"/>
            </a:pPr>
            <a:r>
              <a:rPr lang="ar-JO" dirty="0" smtClean="0"/>
              <a:t>العبارات.</a:t>
            </a:r>
            <a:endParaRPr lang="en-US" dirty="0" smtClean="0"/>
          </a:p>
          <a:p>
            <a:pPr marL="742950" lvl="1" indent="-285750" algn="just" rtl="1">
              <a:buFont typeface="Wingdings" panose="05000000000000000000" pitchFamily="2" charset="2"/>
              <a:buChar char="q"/>
            </a:pPr>
            <a:r>
              <a:rPr lang="ar-JO" dirty="0" smtClean="0"/>
              <a:t>الجسور.</a:t>
            </a:r>
            <a:endParaRPr lang="en-US" dirty="0" smtClean="0"/>
          </a:p>
          <a:p>
            <a:pPr marL="742950" lvl="1" indent="-285750" algn="just" rtl="1">
              <a:buFont typeface="Wingdings" panose="05000000000000000000" pitchFamily="2" charset="2"/>
              <a:buChar char="q"/>
            </a:pPr>
            <a:r>
              <a:rPr lang="ar-JO" dirty="0" smtClean="0"/>
              <a:t>الحفر الموجودة على الخط.</a:t>
            </a:r>
            <a:endParaRPr lang="en-US" dirty="0" smtClean="0"/>
          </a:p>
          <a:p>
            <a:pPr marL="742950" lvl="1" indent="-285750" algn="just" rtl="1">
              <a:buFont typeface="Wingdings" panose="05000000000000000000" pitchFamily="2" charset="2"/>
              <a:buChar char="q"/>
            </a:pPr>
            <a:r>
              <a:rPr lang="ar-JO" dirty="0" smtClean="0"/>
              <a:t>عمل أكتاف حماية للخط الحديدي.</a:t>
            </a:r>
            <a:endParaRPr lang="en-US" dirty="0" smtClean="0"/>
          </a:p>
          <a:p>
            <a:pPr marL="285750" indent="-285750" algn="just" rtl="1">
              <a:buFont typeface="Arial" panose="020B0604020202020204" pitchFamily="34" charset="0"/>
              <a:buChar char="•"/>
            </a:pPr>
            <a:r>
              <a:rPr lang="ar-JO" dirty="0" smtClean="0"/>
              <a:t>البدء بمشروع إنشاء سلاسل حجرية لحماية الخط في منطقة النصر.</a:t>
            </a:r>
            <a:endParaRPr lang="en-US" dirty="0" smtClean="0"/>
          </a:p>
          <a:p>
            <a:pPr marL="285750" indent="-285750" algn="just" rtl="1">
              <a:buFont typeface="Arial" panose="020B0604020202020204" pitchFamily="34" charset="0"/>
              <a:buChar char="•"/>
            </a:pPr>
            <a:r>
              <a:rPr lang="ar-JO" dirty="0" smtClean="0"/>
              <a:t>صيانة جذرية لمصلى المؤسسة.</a:t>
            </a:r>
            <a:endParaRPr lang="en-US" dirty="0" smtClean="0"/>
          </a:p>
          <a:p>
            <a:pPr marL="285750" indent="-285750" algn="just" rtl="1">
              <a:buFont typeface="Arial" panose="020B0604020202020204" pitchFamily="34" charset="0"/>
              <a:buChar char="•"/>
            </a:pPr>
            <a:r>
              <a:rPr lang="ar-JO" dirty="0" smtClean="0"/>
              <a:t>تفصيل عربة كشف الية عدد (5) لاستخدامها في عمليات الكشف على مسار السكة.</a:t>
            </a:r>
            <a:endParaRPr lang="en-US" dirty="0" smtClean="0"/>
          </a:p>
          <a:p>
            <a:pPr marL="285750" indent="-285750" algn="just" rtl="1">
              <a:buFont typeface="Arial" panose="020B0604020202020204" pitchFamily="34" charset="0"/>
              <a:buChar char="•"/>
            </a:pPr>
            <a:r>
              <a:rPr lang="ar-JO" dirty="0" smtClean="0"/>
              <a:t>ترميم عربات وصالونات الركاب.</a:t>
            </a:r>
            <a:endParaRPr lang="en-US" dirty="0"/>
          </a:p>
        </p:txBody>
      </p:sp>
      <p:sp>
        <p:nvSpPr>
          <p:cNvPr id="9" name="TextBox 8"/>
          <p:cNvSpPr txBox="1"/>
          <p:nvPr/>
        </p:nvSpPr>
        <p:spPr>
          <a:xfrm>
            <a:off x="1409699" y="280541"/>
            <a:ext cx="6486525" cy="954107"/>
          </a:xfrm>
          <a:prstGeom prst="rect">
            <a:avLst/>
          </a:prstGeom>
          <a:noFill/>
        </p:spPr>
        <p:txBody>
          <a:bodyPr wrap="square" rtlCol="1">
            <a:spAutoFit/>
          </a:bodyPr>
          <a:lstStyle/>
          <a:p>
            <a:pPr algn="r" rtl="1"/>
            <a:r>
              <a:rPr lang="ar-JO" sz="2800" b="1" dirty="0" smtClean="0">
                <a:latin typeface="Arial" panose="020B0604020202020204" pitchFamily="34" charset="0"/>
                <a:cs typeface="Arial" panose="020B0604020202020204" pitchFamily="34" charset="0"/>
              </a:rPr>
              <a:t>قطاع النقل السككي/ </a:t>
            </a:r>
            <a:r>
              <a:rPr lang="ar-JO" sz="2800" b="1" dirty="0">
                <a:latin typeface="Arial" panose="020B0604020202020204" pitchFamily="34" charset="0"/>
                <a:cs typeface="Arial" panose="020B0604020202020204" pitchFamily="34" charset="0"/>
              </a:rPr>
              <a:t>مؤسسةِ الخط الحديدي الحجازي الأردني</a:t>
            </a:r>
            <a:r>
              <a:rPr lang="ar-JO" sz="2800" b="1" dirty="0" smtClean="0">
                <a:latin typeface="Arial" panose="020B0604020202020204" pitchFamily="34" charset="0"/>
                <a:cs typeface="Arial" panose="020B0604020202020204" pitchFamily="34" charset="0"/>
              </a:rPr>
              <a:t> </a:t>
            </a:r>
            <a:endParaRPr lang="ar-J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145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8001000" y="76200"/>
            <a:ext cx="1095375" cy="1295400"/>
          </a:xfrm>
          <a:prstGeom prst="rect">
            <a:avLst/>
          </a:prstGeom>
        </p:spPr>
      </p:pic>
      <p:sp>
        <p:nvSpPr>
          <p:cNvPr id="3" name="Rectangle 2"/>
          <p:cNvSpPr/>
          <p:nvPr/>
        </p:nvSpPr>
        <p:spPr>
          <a:xfrm>
            <a:off x="152400" y="1581150"/>
            <a:ext cx="8763000" cy="4801314"/>
          </a:xfrm>
          <a:prstGeom prst="rect">
            <a:avLst/>
          </a:prstGeom>
        </p:spPr>
        <p:txBody>
          <a:bodyPr wrap="square">
            <a:spAutoFit/>
          </a:bodyPr>
          <a:lstStyle/>
          <a:p>
            <a:pPr marL="285750" lvl="0" indent="-285750" algn="just" rtl="1">
              <a:buFont typeface="Arial" panose="020B0604020202020204" pitchFamily="34" charset="0"/>
              <a:buChar char="•"/>
            </a:pPr>
            <a:r>
              <a:rPr lang="ar-JO" dirty="0" smtClean="0"/>
              <a:t>عقد </a:t>
            </a:r>
            <a:r>
              <a:rPr lang="ar-JO" dirty="0"/>
              <a:t>الدورات </a:t>
            </a:r>
            <a:r>
              <a:rPr lang="ar-JO" dirty="0" smtClean="0"/>
              <a:t>والورشات </a:t>
            </a:r>
            <a:r>
              <a:rPr lang="ar-JO" dirty="0"/>
              <a:t>التدريبية للنهوض بمهارات موظفي المؤسسة حيث يبلغ متوسط الدورات التدريبية (30-40) ورشة </a:t>
            </a:r>
            <a:r>
              <a:rPr lang="ar-JO" dirty="0" smtClean="0"/>
              <a:t>في العام </a:t>
            </a:r>
            <a:r>
              <a:rPr lang="ar-JO" dirty="0"/>
              <a:t>الواحد.</a:t>
            </a:r>
          </a:p>
          <a:p>
            <a:pPr marL="285750" lvl="0" indent="-285750" algn="just" rtl="1">
              <a:buFont typeface="Arial" panose="020B0604020202020204" pitchFamily="34" charset="0"/>
              <a:buChar char="•"/>
            </a:pPr>
            <a:r>
              <a:rPr lang="ar-JO" dirty="0" smtClean="0"/>
              <a:t>المشاركة </a:t>
            </a:r>
            <a:r>
              <a:rPr lang="ar-JO" dirty="0"/>
              <a:t>في جائزة الملك عبدالله الثاني للتميز حيث حصدت المؤسسة ختم التمييز عام 2016 وجائزة الموظف المتميز للاعوام 2016-2017 كما حصدت المؤسسة جائزة الموظف المثالي خمس مرات للاعوام (2013-2014-2015-2016-2017)</a:t>
            </a:r>
          </a:p>
          <a:p>
            <a:pPr marL="285750" lvl="0" indent="-285750" algn="just" rtl="1">
              <a:buFont typeface="Arial" panose="020B0604020202020204" pitchFamily="34" charset="0"/>
              <a:buChar char="•"/>
            </a:pPr>
            <a:r>
              <a:rPr lang="ar-JO" dirty="0" smtClean="0"/>
              <a:t>استضافة </a:t>
            </a:r>
            <a:r>
              <a:rPr lang="ar-JO" dirty="0"/>
              <a:t>بعض المهرجانات والفعاليات المجتمعية مثل مهرجان الصورة وتنفيذ الاحتفالات بالمناسبات </a:t>
            </a:r>
            <a:r>
              <a:rPr lang="ar-JO" dirty="0" smtClean="0"/>
              <a:t>والأعياد </a:t>
            </a:r>
            <a:r>
              <a:rPr lang="ar-JO" dirty="0"/>
              <a:t>الوطنية مثل عيد الاستقلال </a:t>
            </a:r>
            <a:r>
              <a:rPr lang="ar-JO" dirty="0" smtClean="0"/>
              <a:t>وإحياء </a:t>
            </a:r>
            <a:r>
              <a:rPr lang="ar-JO" dirty="0"/>
              <a:t>الذكرى السنوية لمشاركة الملك عبدالله </a:t>
            </a:r>
            <a:r>
              <a:rPr lang="ar-JO" dirty="0" smtClean="0"/>
              <a:t>الأول </a:t>
            </a:r>
            <a:r>
              <a:rPr lang="ar-JO" dirty="0"/>
              <a:t>في رحلته </a:t>
            </a:r>
            <a:r>
              <a:rPr lang="ar-JO" dirty="0" smtClean="0"/>
              <a:t>الأولى </a:t>
            </a:r>
            <a:r>
              <a:rPr lang="ar-JO" dirty="0"/>
              <a:t>من معان لعمان على متن قطار الخط الحجازي </a:t>
            </a:r>
            <a:r>
              <a:rPr lang="ar-JO" dirty="0" smtClean="0"/>
              <a:t>وإعلانه </a:t>
            </a:r>
            <a:r>
              <a:rPr lang="ar-JO" dirty="0"/>
              <a:t>قيام </a:t>
            </a:r>
            <a:r>
              <a:rPr lang="ar-JO" dirty="0" smtClean="0"/>
              <a:t>إمارة </a:t>
            </a:r>
            <a:r>
              <a:rPr lang="ar-JO" dirty="0"/>
              <a:t>شرق </a:t>
            </a:r>
            <a:r>
              <a:rPr lang="ar-JO" dirty="0" smtClean="0"/>
              <a:t>الأردن </a:t>
            </a:r>
            <a:r>
              <a:rPr lang="ar-JO" dirty="0"/>
              <a:t>من محطة الجيزة.</a:t>
            </a:r>
          </a:p>
          <a:p>
            <a:pPr marL="285750" lvl="0" indent="-285750" algn="just" rtl="1">
              <a:buFont typeface="Arial" panose="020B0604020202020204" pitchFamily="34" charset="0"/>
              <a:buChar char="•"/>
            </a:pPr>
            <a:r>
              <a:rPr lang="ar-JO" dirty="0" smtClean="0"/>
              <a:t>عقد </a:t>
            </a:r>
            <a:r>
              <a:rPr lang="ar-JO" dirty="0"/>
              <a:t>بعض </a:t>
            </a:r>
            <a:r>
              <a:rPr lang="ar-JO" dirty="0" smtClean="0"/>
              <a:t>الورشات </a:t>
            </a:r>
            <a:r>
              <a:rPr lang="ar-JO" dirty="0"/>
              <a:t>التوعوية كخدمة للمجتمع المحلي مثل ورشات </a:t>
            </a:r>
            <a:r>
              <a:rPr lang="ar-JO" dirty="0" smtClean="0"/>
              <a:t>توعوية لوقف ظاهرة رشق </a:t>
            </a:r>
            <a:r>
              <a:rPr lang="ar-JO" dirty="0"/>
              <a:t>القطار بالحجارة. </a:t>
            </a:r>
          </a:p>
          <a:p>
            <a:pPr marL="285750" lvl="0" indent="-285750" algn="just" rtl="1">
              <a:buFont typeface="Arial" panose="020B0604020202020204" pitchFamily="34" charset="0"/>
              <a:buChar char="•"/>
            </a:pPr>
            <a:r>
              <a:rPr lang="ar-JO" dirty="0"/>
              <a:t>إ</a:t>
            </a:r>
            <a:r>
              <a:rPr lang="ar-JO" dirty="0" smtClean="0"/>
              <a:t>نشاء </a:t>
            </a:r>
            <a:r>
              <a:rPr lang="ar-JO" dirty="0"/>
              <a:t>مخازن تجاريه على مدخل مخيم الزرقاء المرحله الثانيه</a:t>
            </a:r>
          </a:p>
          <a:p>
            <a:pPr marL="285750" lvl="0" indent="-285750" algn="just" rtl="1">
              <a:buFont typeface="Arial" panose="020B0604020202020204" pitchFamily="34" charset="0"/>
              <a:buChar char="•"/>
            </a:pPr>
            <a:r>
              <a:rPr lang="ar-JO" dirty="0"/>
              <a:t>ا</a:t>
            </a:r>
            <a:r>
              <a:rPr lang="ar-JO" dirty="0" smtClean="0"/>
              <a:t>فتتاح </a:t>
            </a:r>
            <a:r>
              <a:rPr lang="ar-JO" dirty="0"/>
              <a:t>معرض صور الخط الحديدي الحجازي.</a:t>
            </a:r>
          </a:p>
          <a:p>
            <a:pPr marL="285750" lvl="0" indent="-285750" algn="just" rtl="1">
              <a:buFont typeface="Arial" panose="020B0604020202020204" pitchFamily="34" charset="0"/>
              <a:buChar char="•"/>
            </a:pPr>
            <a:r>
              <a:rPr lang="ar-JO" dirty="0"/>
              <a:t>ا</a:t>
            </a:r>
            <a:r>
              <a:rPr lang="ar-JO" dirty="0" smtClean="0"/>
              <a:t>فتتاح </a:t>
            </a:r>
            <a:r>
              <a:rPr lang="ar-JO" dirty="0"/>
              <a:t>مشروع عربة سكة الحجازي البلجيكيه.</a:t>
            </a:r>
          </a:p>
          <a:p>
            <a:pPr marL="285750" lvl="0" indent="-285750" algn="just" rtl="1">
              <a:buFont typeface="Arial" panose="020B0604020202020204" pitchFamily="34" charset="0"/>
              <a:buChar char="•"/>
            </a:pPr>
            <a:r>
              <a:rPr lang="ar-JO" dirty="0" smtClean="0"/>
              <a:t>مشاركة </a:t>
            </a:r>
            <a:r>
              <a:rPr lang="ar-JO" dirty="0"/>
              <a:t>المؤسسه في فعاليات أسبوع عمان للتصميم.</a:t>
            </a:r>
          </a:p>
          <a:p>
            <a:pPr marL="285750" lvl="0" indent="-285750" algn="just" rtl="1">
              <a:buFont typeface="Arial" panose="020B0604020202020204" pitchFamily="34" charset="0"/>
              <a:buChar char="•"/>
            </a:pPr>
            <a:r>
              <a:rPr lang="ar-JO" dirty="0" smtClean="0"/>
              <a:t>مشاركة </a:t>
            </a:r>
            <a:r>
              <a:rPr lang="ar-JO" dirty="0"/>
              <a:t>المؤسسة في مهرجان ليالي الصيف الأول (وثيقة شرف).</a:t>
            </a:r>
          </a:p>
          <a:p>
            <a:pPr marL="285750" lvl="0" indent="-285750" algn="just" rtl="1">
              <a:buFont typeface="Arial" panose="020B0604020202020204" pitchFamily="34" charset="0"/>
              <a:buChar char="•"/>
            </a:pPr>
            <a:r>
              <a:rPr lang="ar-JO" dirty="0" smtClean="0"/>
              <a:t>مشاركة </a:t>
            </a:r>
            <a:r>
              <a:rPr lang="ar-JO" dirty="0"/>
              <a:t>المؤسسه في معرض </a:t>
            </a:r>
            <a:r>
              <a:rPr lang="ar-JO" dirty="0" smtClean="0"/>
              <a:t>(</a:t>
            </a:r>
            <a:r>
              <a:rPr lang="en-US" dirty="0" smtClean="0"/>
              <a:t>(</a:t>
            </a:r>
            <a:r>
              <a:rPr lang="en-US" dirty="0"/>
              <a:t>J</a:t>
            </a:r>
            <a:r>
              <a:rPr lang="en-US" dirty="0" smtClean="0"/>
              <a:t>ordan Build</a:t>
            </a:r>
          </a:p>
          <a:p>
            <a:pPr marL="285750" lvl="0" indent="-285750" algn="just" rtl="1">
              <a:buFont typeface="Arial" panose="020B0604020202020204" pitchFamily="34" charset="0"/>
              <a:buChar char="•"/>
            </a:pPr>
            <a:r>
              <a:rPr lang="ar-JO" dirty="0" smtClean="0"/>
              <a:t>المشاركه </a:t>
            </a:r>
            <a:r>
              <a:rPr lang="ar-JO" dirty="0"/>
              <a:t>في </a:t>
            </a:r>
            <a:r>
              <a:rPr lang="ar-JO" dirty="0" smtClean="0"/>
              <a:t>اجتماع </a:t>
            </a:r>
            <a:r>
              <a:rPr lang="en-US" dirty="0" smtClean="0"/>
              <a:t>(RAME)</a:t>
            </a:r>
            <a:r>
              <a:rPr lang="ar-JO" dirty="0" smtClean="0"/>
              <a:t> الثالث والعشرين </a:t>
            </a:r>
            <a:r>
              <a:rPr lang="ar-JO" dirty="0"/>
              <a:t>مجموعة الشرق الأوسط للسكك </a:t>
            </a:r>
            <a:r>
              <a:rPr lang="ar-JO" dirty="0" smtClean="0"/>
              <a:t>الحديدية.</a:t>
            </a:r>
            <a:endParaRPr lang="ar-JO" dirty="0"/>
          </a:p>
          <a:p>
            <a:pPr marL="285750" lvl="0" indent="-285750" algn="just" rtl="1">
              <a:buFont typeface="Arial" panose="020B0604020202020204" pitchFamily="34" charset="0"/>
              <a:buChar char="•"/>
            </a:pPr>
            <a:r>
              <a:rPr lang="ar-JO" dirty="0" smtClean="0"/>
              <a:t>مشاركة </a:t>
            </a:r>
            <a:r>
              <a:rPr lang="ar-JO" dirty="0"/>
              <a:t>المؤسسه بحملة </a:t>
            </a:r>
            <a:r>
              <a:rPr lang="ar-JO" dirty="0" smtClean="0"/>
              <a:t>(التصدي لإطلاق </a:t>
            </a:r>
            <a:r>
              <a:rPr lang="ar-JO" dirty="0"/>
              <a:t>العيارات </a:t>
            </a:r>
            <a:r>
              <a:rPr lang="ar-JO" dirty="0" smtClean="0"/>
              <a:t>النارية) و(لا للمخدرات) </a:t>
            </a:r>
            <a:r>
              <a:rPr lang="ar-JO" dirty="0"/>
              <a:t>التي أطلقتها مديرية </a:t>
            </a:r>
            <a:r>
              <a:rPr lang="ar-JO" dirty="0" smtClean="0"/>
              <a:t>الأمن </a:t>
            </a:r>
            <a:r>
              <a:rPr lang="ar-JO" dirty="0"/>
              <a:t>العام .</a:t>
            </a:r>
          </a:p>
        </p:txBody>
      </p:sp>
      <p:sp>
        <p:nvSpPr>
          <p:cNvPr id="9" name="TextBox 8"/>
          <p:cNvSpPr txBox="1"/>
          <p:nvPr/>
        </p:nvSpPr>
        <p:spPr>
          <a:xfrm>
            <a:off x="1409699" y="280541"/>
            <a:ext cx="6486525" cy="954107"/>
          </a:xfrm>
          <a:prstGeom prst="rect">
            <a:avLst/>
          </a:prstGeom>
          <a:noFill/>
        </p:spPr>
        <p:txBody>
          <a:bodyPr wrap="square" rtlCol="1">
            <a:spAutoFit/>
          </a:bodyPr>
          <a:lstStyle/>
          <a:p>
            <a:pPr algn="r" rtl="1"/>
            <a:r>
              <a:rPr lang="ar-JO" sz="2800" b="1" dirty="0" smtClean="0">
                <a:latin typeface="Arial" panose="020B0604020202020204" pitchFamily="34" charset="0"/>
                <a:cs typeface="Arial" panose="020B0604020202020204" pitchFamily="34" charset="0"/>
              </a:rPr>
              <a:t>قطاع النقل السككي/ </a:t>
            </a:r>
            <a:r>
              <a:rPr lang="ar-JO" sz="2800" b="1" dirty="0">
                <a:latin typeface="Arial" panose="020B0604020202020204" pitchFamily="34" charset="0"/>
                <a:cs typeface="Arial" panose="020B0604020202020204" pitchFamily="34" charset="0"/>
              </a:rPr>
              <a:t>مؤسسةِ الخط الحديدي الحجازي الأردني</a:t>
            </a:r>
            <a:r>
              <a:rPr lang="ar-JO" sz="2800" b="1" dirty="0" smtClean="0">
                <a:latin typeface="Arial" panose="020B0604020202020204" pitchFamily="34" charset="0"/>
                <a:cs typeface="Arial" panose="020B0604020202020204" pitchFamily="34" charset="0"/>
              </a:rPr>
              <a:t> </a:t>
            </a:r>
            <a:endParaRPr lang="ar-J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291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152400"/>
            <a:ext cx="1095375" cy="1228725"/>
          </a:xfrm>
          <a:prstGeom prst="rect">
            <a:avLst/>
          </a:prstGeom>
        </p:spPr>
      </p:pic>
      <p:sp>
        <p:nvSpPr>
          <p:cNvPr id="4" name="TextBox 3"/>
          <p:cNvSpPr txBox="1"/>
          <p:nvPr/>
        </p:nvSpPr>
        <p:spPr>
          <a:xfrm>
            <a:off x="1714500" y="476253"/>
            <a:ext cx="59055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الجوي/ </a:t>
            </a:r>
            <a:r>
              <a:rPr lang="ar-JO" sz="2800" b="1" dirty="0" smtClean="0">
                <a:latin typeface="Arial" panose="020B0604020202020204" pitchFamily="34" charset="0"/>
                <a:cs typeface="Arial" panose="020B0604020202020204" pitchFamily="34" charset="0"/>
              </a:rPr>
              <a:t>هيئة تنظيم الطيران المدني</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04800" y="1600200"/>
            <a:ext cx="8062912" cy="3970318"/>
          </a:xfrm>
          <a:prstGeom prst="rect">
            <a:avLst/>
          </a:prstGeom>
        </p:spPr>
        <p:txBody>
          <a:bodyPr wrap="square">
            <a:spAutoFit/>
          </a:bodyPr>
          <a:lstStyle/>
          <a:p>
            <a:pPr marL="285750" indent="-285750" algn="just" rtl="1">
              <a:buFont typeface="Arial" panose="020B0604020202020204" pitchFamily="34" charset="0"/>
              <a:buChar char="•"/>
            </a:pPr>
            <a:r>
              <a:rPr lang="ar-JO" dirty="0"/>
              <a:t>صدر قانون نقل الركاب والبضائع في الجو رقم (100) لسنة 1936 يحدد فيه مسؤوليات الناقل وواجبات وحقوق الركاب وكل ما يتعلق بالركاب والامتعة.</a:t>
            </a:r>
            <a:endParaRPr lang="en-US" dirty="0"/>
          </a:p>
          <a:p>
            <a:pPr marL="285750" lvl="0" indent="-285750" algn="r" rtl="1">
              <a:buFont typeface="Arial" panose="020B0604020202020204" pitchFamily="34" charset="0"/>
              <a:buChar char="•"/>
            </a:pPr>
            <a:r>
              <a:rPr lang="ar-JO" dirty="0"/>
              <a:t>صدر قانون الملاحة الجوية (الرسوم) لسنة 1947</a:t>
            </a:r>
            <a:r>
              <a:rPr lang="ar-JO" dirty="0" smtClean="0"/>
              <a:t>.</a:t>
            </a:r>
            <a:endParaRPr lang="ar-JO" dirty="0"/>
          </a:p>
          <a:p>
            <a:pPr marL="285750" lvl="0" indent="-285750" algn="just" rtl="1">
              <a:buFont typeface="Arial" panose="020B0604020202020204" pitchFamily="34" charset="0"/>
              <a:buChar char="•"/>
            </a:pPr>
            <a:r>
              <a:rPr lang="ar-JO" dirty="0" smtClean="0"/>
              <a:t>صدر </a:t>
            </a:r>
            <a:r>
              <a:rPr lang="ar-JO" dirty="0"/>
              <a:t>أول قانون للطيران المدني في عام 1945 تحت الرقم (25) ومن ثم تم إصدار قانون آخر للطيران المدني يحمل الرقم 8 لسنة 1948</a:t>
            </a:r>
            <a:endParaRPr lang="en-US" dirty="0"/>
          </a:p>
          <a:p>
            <a:pPr marL="285750" lvl="0" indent="-285750" algn="just" rtl="1">
              <a:buFont typeface="Arial" panose="020B0604020202020204" pitchFamily="34" charset="0"/>
              <a:buChar char="•"/>
            </a:pPr>
            <a:r>
              <a:rPr lang="ar-JO" dirty="0"/>
              <a:t>إ</a:t>
            </a:r>
            <a:r>
              <a:rPr lang="ar-JO" dirty="0" smtClean="0"/>
              <a:t>نشاء </a:t>
            </a:r>
            <a:r>
              <a:rPr lang="ar-JO" dirty="0"/>
              <a:t>مديرية الطيران المدني في </a:t>
            </a:r>
            <a:r>
              <a:rPr lang="ar-JO" dirty="0" smtClean="0"/>
              <a:t>عام 1950 كإحدى </a:t>
            </a:r>
            <a:r>
              <a:rPr lang="ar-JO" dirty="0"/>
              <a:t>دوائر وزارة المواصلات آنذاك وبدأت المديرية بإمكانات بسيطة وكانت </a:t>
            </a:r>
            <a:r>
              <a:rPr lang="ar-JO" dirty="0" smtClean="0"/>
              <a:t>مسؤولة </a:t>
            </a:r>
            <a:r>
              <a:rPr lang="ar-JO" dirty="0"/>
              <a:t>عن تشغيل مطاري عمان والقدس بمدرجين صغيرين.</a:t>
            </a:r>
            <a:endParaRPr lang="en-US" dirty="0"/>
          </a:p>
          <a:p>
            <a:pPr marL="285750" lvl="0" indent="-285750" algn="just" rtl="1">
              <a:buFont typeface="Arial" panose="020B0604020202020204" pitchFamily="34" charset="0"/>
              <a:buChar char="•"/>
            </a:pPr>
            <a:r>
              <a:rPr lang="ar-JO" dirty="0"/>
              <a:t>في عام 1953 تم </a:t>
            </a:r>
            <a:r>
              <a:rPr lang="ar-JO" dirty="0" smtClean="0"/>
              <a:t>إصدار </a:t>
            </a:r>
            <a:r>
              <a:rPr lang="ar-JO" dirty="0"/>
              <a:t>قانون للطيران المدني رقم 55 لسنة 1953. </a:t>
            </a:r>
            <a:endParaRPr lang="en-US" dirty="0"/>
          </a:p>
          <a:p>
            <a:pPr marL="285750" lvl="0" indent="-285750" algn="just" rtl="1">
              <a:buFont typeface="Arial" panose="020B0604020202020204" pitchFamily="34" charset="0"/>
              <a:buChar char="•"/>
            </a:pPr>
            <a:r>
              <a:rPr lang="ar-JO" dirty="0"/>
              <a:t>في عام 1967 توقف العمل بمطار القدس مما أدى إلى ازدياد الضغط على مطار عمان المدني الأمر الذي تطلب توسيع مرافقه وكان أهمها مباني المسافرين والمدرج.</a:t>
            </a:r>
            <a:endParaRPr lang="en-US" dirty="0"/>
          </a:p>
          <a:p>
            <a:pPr marL="285750" lvl="0" indent="-285750" algn="just" rtl="1">
              <a:buFont typeface="Arial" panose="020B0604020202020204" pitchFamily="34" charset="0"/>
              <a:buChar char="•"/>
            </a:pPr>
            <a:r>
              <a:rPr lang="ar-JO" dirty="0"/>
              <a:t>في عام </a:t>
            </a:r>
            <a:r>
              <a:rPr lang="ar-JO" dirty="0" smtClean="0"/>
              <a:t>1972، ونظرًا </a:t>
            </a:r>
            <a:r>
              <a:rPr lang="ar-JO" dirty="0"/>
              <a:t>لأهمية مدينة العقبة السياحية والاقتصادية تم إنشاء مطار دولي فيها.</a:t>
            </a:r>
            <a:endParaRPr lang="en-US" dirty="0"/>
          </a:p>
          <a:p>
            <a:pPr marL="285750" lvl="0" indent="-285750" algn="just" rtl="1">
              <a:buFont typeface="Arial" panose="020B0604020202020204" pitchFamily="34" charset="0"/>
              <a:buChar char="•"/>
            </a:pPr>
            <a:r>
              <a:rPr lang="ar-JO" dirty="0"/>
              <a:t>في عام 1982 تم تحويل مديرية الطيران المدني إلى سلطة الطيران المدني ذات شخصية اعتبارية تتمتع بالاستقلال الإداري بموجب قانون رقم 26 لسنة 1982 ومن ثم صدر قانون الطيران المدني </a:t>
            </a:r>
            <a:r>
              <a:rPr lang="ar-JO" dirty="0" smtClean="0"/>
              <a:t>رقم (50) </a:t>
            </a:r>
            <a:r>
              <a:rPr lang="ar-JO" dirty="0"/>
              <a:t>لسنة 1985.</a:t>
            </a:r>
            <a:endParaRPr lang="en-US" dirty="0"/>
          </a:p>
        </p:txBody>
      </p:sp>
    </p:spTree>
    <p:extLst>
      <p:ext uri="{BB962C8B-B14F-4D97-AF65-F5344CB8AC3E}">
        <p14:creationId xmlns:p14="http://schemas.microsoft.com/office/powerpoint/2010/main" val="4151699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152400"/>
            <a:ext cx="1095375" cy="1228725"/>
          </a:xfrm>
          <a:prstGeom prst="rect">
            <a:avLst/>
          </a:prstGeom>
        </p:spPr>
      </p:pic>
      <p:sp>
        <p:nvSpPr>
          <p:cNvPr id="4" name="TextBox 3"/>
          <p:cNvSpPr txBox="1"/>
          <p:nvPr/>
        </p:nvSpPr>
        <p:spPr>
          <a:xfrm>
            <a:off x="1714500" y="476253"/>
            <a:ext cx="59055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الجوي/ </a:t>
            </a:r>
            <a:r>
              <a:rPr lang="ar-JO" sz="2800" b="1" dirty="0" smtClean="0">
                <a:latin typeface="Arial" panose="020B0604020202020204" pitchFamily="34" charset="0"/>
                <a:cs typeface="Arial" panose="020B0604020202020204" pitchFamily="34" charset="0"/>
              </a:rPr>
              <a:t>هيئة تنظيم الطيران المدني</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04800" y="1600200"/>
            <a:ext cx="8062912" cy="3139321"/>
          </a:xfrm>
          <a:prstGeom prst="rect">
            <a:avLst/>
          </a:prstGeom>
        </p:spPr>
        <p:txBody>
          <a:bodyPr wrap="square">
            <a:spAutoFit/>
          </a:bodyPr>
          <a:lstStyle/>
          <a:p>
            <a:pPr marL="285750" lvl="0" indent="-285750" algn="just" rtl="1">
              <a:buFont typeface="Arial" panose="020B0604020202020204" pitchFamily="34" charset="0"/>
              <a:buChar char="•"/>
            </a:pPr>
            <a:r>
              <a:rPr lang="ar-JO" dirty="0"/>
              <a:t>في عام 1983 قامت وزارة النقل ببناء مطار الملكة علياء الدولي في موقع الجيزة 40 كم جنوب عمان وقد افتتحه جلالة المغفور له الملك الحسين بن طلال المعظم في 25/5/1983 حيث تم تحويل حركة الطيران التجاري الدولية إليه.</a:t>
            </a:r>
            <a:endParaRPr lang="en-US" dirty="0"/>
          </a:p>
          <a:p>
            <a:pPr marL="285750" lvl="0" indent="-285750" algn="just" rtl="1">
              <a:buFont typeface="Arial" panose="020B0604020202020204" pitchFamily="34" charset="0"/>
              <a:buChar char="•"/>
            </a:pPr>
            <a:r>
              <a:rPr lang="ar-JO" dirty="0"/>
              <a:t>إطلاق أول استراتيجية وطنية لقطاع النقل الجوي في الأردن للأعوام 2002-2004 والاستمرار في تحديثها كل 3 سنوات ليتم بعد ذلك إطلاق الإستراتيجية الوطنية للنقل طويلة المدى للأعوام </a:t>
            </a:r>
            <a:r>
              <a:rPr lang="ar-JO" dirty="0" smtClean="0"/>
              <a:t>2015-2030.</a:t>
            </a:r>
            <a:endParaRPr lang="en-US" dirty="0"/>
          </a:p>
          <a:p>
            <a:pPr marL="285750" lvl="0" indent="-285750" algn="just" rtl="1">
              <a:buFont typeface="Arial" panose="020B0604020202020204" pitchFamily="34" charset="0"/>
              <a:buChar char="•"/>
            </a:pPr>
            <a:r>
              <a:rPr lang="ar-JO" dirty="0"/>
              <a:t>إعلان مطار الملك الحسين الدولي/ العقبة </a:t>
            </a:r>
            <a:r>
              <a:rPr lang="ar-JO" dirty="0" smtClean="0"/>
              <a:t>مطارًا مفتوحًا </a:t>
            </a:r>
            <a:r>
              <a:rPr lang="ar-JO" dirty="0"/>
              <a:t>في عام 2003.</a:t>
            </a:r>
            <a:endParaRPr lang="en-US" dirty="0"/>
          </a:p>
          <a:p>
            <a:pPr marL="285750" lvl="0" indent="-285750" algn="just" rtl="1">
              <a:buFont typeface="Arial" panose="020B0604020202020204" pitchFamily="34" charset="0"/>
              <a:buChar char="•"/>
            </a:pPr>
            <a:r>
              <a:rPr lang="ar-JO" dirty="0"/>
              <a:t>البدء ببرنامج إعادة هيكلة سلطة الطيران المدني وخصخصة المطارات في عام 2004.</a:t>
            </a:r>
            <a:endParaRPr lang="en-US" dirty="0"/>
          </a:p>
          <a:p>
            <a:pPr marL="285750" lvl="0" indent="-285750" algn="just" rtl="1">
              <a:buFont typeface="Arial" panose="020B0604020202020204" pitchFamily="34" charset="0"/>
              <a:buChar char="•"/>
            </a:pPr>
            <a:r>
              <a:rPr lang="ar-JO" dirty="0"/>
              <a:t>تبني سياسة التحرير التدريجي في عام 2005. </a:t>
            </a:r>
            <a:endParaRPr lang="en-US" dirty="0"/>
          </a:p>
          <a:p>
            <a:pPr marL="285750" lvl="0" indent="-285750" algn="just" rtl="1">
              <a:buFont typeface="Arial" panose="020B0604020202020204" pitchFamily="34" charset="0"/>
              <a:buChar char="•"/>
            </a:pPr>
            <a:r>
              <a:rPr lang="ar-JO" dirty="0"/>
              <a:t>تحرير سوق النقل الجوي وتشجيع مساهمة ومشاركة القطاع الخاص بالاستثمار في أنشطة الطيران المدني والنقل الجوي وإصدار تعليمات التنظيم الاقتصادي في </a:t>
            </a:r>
            <a:r>
              <a:rPr lang="ar-JO" dirty="0" smtClean="0"/>
              <a:t>عام 2006</a:t>
            </a:r>
            <a:r>
              <a:rPr lang="ar-JO" dirty="0"/>
              <a:t>.</a:t>
            </a:r>
            <a:endParaRPr lang="en-US" dirty="0"/>
          </a:p>
        </p:txBody>
      </p:sp>
    </p:spTree>
    <p:extLst>
      <p:ext uri="{BB962C8B-B14F-4D97-AF65-F5344CB8AC3E}">
        <p14:creationId xmlns:p14="http://schemas.microsoft.com/office/powerpoint/2010/main" val="400459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152400"/>
            <a:ext cx="1095375" cy="1228725"/>
          </a:xfrm>
          <a:prstGeom prst="rect">
            <a:avLst/>
          </a:prstGeom>
        </p:spPr>
      </p:pic>
      <p:sp>
        <p:nvSpPr>
          <p:cNvPr id="4" name="TextBox 3"/>
          <p:cNvSpPr txBox="1"/>
          <p:nvPr/>
        </p:nvSpPr>
        <p:spPr>
          <a:xfrm>
            <a:off x="1714500" y="476253"/>
            <a:ext cx="59055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الجوي/ </a:t>
            </a:r>
            <a:r>
              <a:rPr lang="ar-JO" sz="2800" b="1" dirty="0" smtClean="0">
                <a:latin typeface="Arial" panose="020B0604020202020204" pitchFamily="34" charset="0"/>
                <a:cs typeface="Arial" panose="020B0604020202020204" pitchFamily="34" charset="0"/>
              </a:rPr>
              <a:t>هيئة تنظيم الطيران المدني</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04800" y="1600200"/>
            <a:ext cx="8062912" cy="2585323"/>
          </a:xfrm>
          <a:prstGeom prst="rect">
            <a:avLst/>
          </a:prstGeom>
        </p:spPr>
        <p:txBody>
          <a:bodyPr wrap="square">
            <a:spAutoFit/>
          </a:bodyPr>
          <a:lstStyle/>
          <a:p>
            <a:pPr marL="285750" lvl="0" indent="-285750" algn="just" rtl="1">
              <a:buFont typeface="Arial" panose="020B0604020202020204" pitchFamily="34" charset="0"/>
              <a:buChar char="•"/>
            </a:pPr>
            <a:r>
              <a:rPr lang="ar-JO" dirty="0" smtClean="0"/>
              <a:t>في إطار إعادة </a:t>
            </a:r>
            <a:r>
              <a:rPr lang="ar-JO" dirty="0"/>
              <a:t>هيكلة سلطة الطيران المدني تم إنشاء هيئة تنظيم الطيران المدني كخلف قانوني وواقعي لسلطة الطيران المدني وآلت إليها جميع الحقوق التي كانت عائدة لسلطة الطيران المدني كما تحملت الهيئة جميع الالتزامات المترتبة عليها </a:t>
            </a:r>
            <a:r>
              <a:rPr lang="ar-JO" dirty="0" smtClean="0"/>
              <a:t>تنفيذًا </a:t>
            </a:r>
            <a:r>
              <a:rPr lang="ar-JO" dirty="0"/>
              <a:t>لأحكام المادة (68) من قانون الطيران المدني رقم (41) لسنة 2007، وتتمتع هيئة تنظيم الطيران المدني بالشخصية الاعتبارية وبالاستقلال المالي والإداري وبذلك يحق لها تملك الأموال المنقولة وغير المنقولة اللازمة لتحقيق أهدافها والتصرف بها والتعاقد مع الغير والقيام بجميع التصرفات القانونية بما في ذلك حق التقاضي </a:t>
            </a:r>
            <a:r>
              <a:rPr lang="ar-JO" dirty="0" smtClean="0"/>
              <a:t>وفقًا </a:t>
            </a:r>
            <a:r>
              <a:rPr lang="ar-JO" dirty="0"/>
              <a:t>لما نصت عليه أحكام الفقرة (أ) من المادة (6) من قانون الطيران المدني رقم (41) لسنة 2007 وتعديلاته.</a:t>
            </a:r>
            <a:endParaRPr lang="en-US" dirty="0"/>
          </a:p>
          <a:p>
            <a:pPr marL="285750" lvl="0" indent="-285750" algn="just" rtl="1">
              <a:buFont typeface="Arial" panose="020B0604020202020204" pitchFamily="34" charset="0"/>
              <a:buChar char="•"/>
            </a:pPr>
            <a:r>
              <a:rPr lang="ar-JO" dirty="0"/>
              <a:t>خصخصة كلية الملكة نور الفنية للطيران المدني وبيعها للقطاع الخاص في عام 2007.</a:t>
            </a:r>
            <a:endParaRPr lang="en-US" dirty="0"/>
          </a:p>
          <a:p>
            <a:pPr marL="285750" lvl="0" indent="-285750" algn="just" rtl="1">
              <a:buFont typeface="Arial" panose="020B0604020202020204" pitchFamily="34" charset="0"/>
              <a:buChar char="•"/>
            </a:pPr>
            <a:r>
              <a:rPr lang="ar-JO" dirty="0"/>
              <a:t>تحويل ملكية مطار الملك الحسين الدولي إلى شركة تطوير العقبة في عام 2007.</a:t>
            </a:r>
            <a:endParaRPr lang="en-US" dirty="0"/>
          </a:p>
        </p:txBody>
      </p:sp>
    </p:spTree>
    <p:extLst>
      <p:ext uri="{BB962C8B-B14F-4D97-AF65-F5344CB8AC3E}">
        <p14:creationId xmlns:p14="http://schemas.microsoft.com/office/powerpoint/2010/main" val="710437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152400"/>
            <a:ext cx="1095375" cy="1228725"/>
          </a:xfrm>
          <a:prstGeom prst="rect">
            <a:avLst/>
          </a:prstGeom>
        </p:spPr>
      </p:pic>
      <p:sp>
        <p:nvSpPr>
          <p:cNvPr id="4" name="TextBox 3"/>
          <p:cNvSpPr txBox="1"/>
          <p:nvPr/>
        </p:nvSpPr>
        <p:spPr>
          <a:xfrm>
            <a:off x="1714500" y="476253"/>
            <a:ext cx="59055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الجوي/ </a:t>
            </a:r>
            <a:r>
              <a:rPr lang="ar-JO" sz="2800" b="1" dirty="0" smtClean="0">
                <a:latin typeface="Arial" panose="020B0604020202020204" pitchFamily="34" charset="0"/>
                <a:cs typeface="Arial" panose="020B0604020202020204" pitchFamily="34" charset="0"/>
              </a:rPr>
              <a:t>هيئة تنظيم الطيران المدني</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04800" y="1600200"/>
            <a:ext cx="8062912" cy="4801314"/>
          </a:xfrm>
          <a:prstGeom prst="rect">
            <a:avLst/>
          </a:prstGeom>
        </p:spPr>
        <p:txBody>
          <a:bodyPr wrap="square">
            <a:spAutoFit/>
          </a:bodyPr>
          <a:lstStyle/>
          <a:p>
            <a:pPr marL="285750" lvl="0" indent="-285750" algn="just" rtl="1">
              <a:buFont typeface="Arial" panose="020B0604020202020204" pitchFamily="34" charset="0"/>
              <a:buChar char="•"/>
            </a:pPr>
            <a:r>
              <a:rPr lang="ar-JO" dirty="0"/>
              <a:t>توقيع اتفاقية تأهيل وتشغيل وتوسعة مطار الملكة علياء الدولي على أساس </a:t>
            </a:r>
            <a:r>
              <a:rPr lang="ar-JO" dirty="0" smtClean="0"/>
              <a:t>مبدأ (</a:t>
            </a:r>
            <a:r>
              <a:rPr lang="en-US" dirty="0" smtClean="0"/>
              <a:t>BOT</a:t>
            </a:r>
            <a:r>
              <a:rPr lang="ar-JO" dirty="0" smtClean="0"/>
              <a:t>) </a:t>
            </a:r>
            <a:r>
              <a:rPr lang="ar-JO" dirty="0"/>
              <a:t>في عام2007 بإدارة شركة مجموعة المطار الدولي.</a:t>
            </a:r>
            <a:endParaRPr lang="en-US" dirty="0"/>
          </a:p>
          <a:p>
            <a:pPr marL="285750" lvl="0" indent="-285750" algn="just" rtl="1">
              <a:buFont typeface="Arial" panose="020B0604020202020204" pitchFamily="34" charset="0"/>
              <a:buChar char="•"/>
            </a:pPr>
            <a:r>
              <a:rPr lang="ar-JO" dirty="0"/>
              <a:t>إنشاء شركة العقبة للمطارات لتتولى مسؤولية إدارة وتشغيل مطار الملك الحسين الدولي في عام 2007.</a:t>
            </a:r>
            <a:endParaRPr lang="en-US" dirty="0"/>
          </a:p>
          <a:p>
            <a:pPr marL="285750" lvl="0" indent="-285750" algn="just" rtl="1">
              <a:buFont typeface="Arial" panose="020B0604020202020204" pitchFamily="34" charset="0"/>
              <a:buChar char="•"/>
            </a:pPr>
            <a:r>
              <a:rPr lang="ar-JO" dirty="0"/>
              <a:t>خصخصة شركة الملكية الأردنية في عام 2007.</a:t>
            </a:r>
            <a:endParaRPr lang="en-US" dirty="0"/>
          </a:p>
          <a:p>
            <a:pPr marL="285750" lvl="0" indent="-285750" algn="just" rtl="1">
              <a:buFont typeface="Arial" panose="020B0604020202020204" pitchFamily="34" charset="0"/>
              <a:buChar char="•"/>
            </a:pPr>
            <a:r>
              <a:rPr lang="ar-JO" dirty="0"/>
              <a:t>توقيع الاتفاقية الأفقية مع الاتحاد الأوروبي في </a:t>
            </a:r>
            <a:r>
              <a:rPr lang="ar-JO" dirty="0" smtClean="0"/>
              <a:t>عام 2008</a:t>
            </a:r>
            <a:r>
              <a:rPr lang="ar-JO" dirty="0"/>
              <a:t>.</a:t>
            </a:r>
            <a:endParaRPr lang="en-US" dirty="0"/>
          </a:p>
          <a:p>
            <a:pPr marL="285750" lvl="0" indent="-285750" algn="just" rtl="1">
              <a:buFont typeface="Arial" panose="020B0604020202020204" pitchFamily="34" charset="0"/>
              <a:buChar char="•"/>
            </a:pPr>
            <a:r>
              <a:rPr lang="ar-JO" dirty="0"/>
              <a:t>إنشاء شركة المطارات الأردنية في عام 2009 لتتولى مسؤولية إدارة وتشغيل مطار عمان المدني وأية مطارات يتم </a:t>
            </a:r>
            <a:r>
              <a:rPr lang="ar-JO" dirty="0" smtClean="0"/>
              <a:t>إنشاؤها مستقبلاً.</a:t>
            </a:r>
            <a:endParaRPr lang="en-US" dirty="0"/>
          </a:p>
          <a:p>
            <a:pPr marL="285750" lvl="0" indent="-285750" algn="just" rtl="1">
              <a:buFont typeface="Arial" panose="020B0604020202020204" pitchFamily="34" charset="0"/>
              <a:buChar char="•"/>
            </a:pPr>
            <a:r>
              <a:rPr lang="ar-JO" dirty="0" smtClean="0"/>
              <a:t>توقيع الاتفاقية </a:t>
            </a:r>
            <a:r>
              <a:rPr lang="ar-JO" dirty="0"/>
              <a:t>الشاملة لتحرير النقل الجوي بين الأردن والاتحاد الأوروبي ودوله الأعضاء في عام 2010، وموائمة تشريعات الطيران المدني الأردني مع التشريعات الأوروبية.</a:t>
            </a:r>
            <a:endParaRPr lang="en-US" dirty="0"/>
          </a:p>
          <a:p>
            <a:pPr marL="285750" lvl="0" indent="-285750" algn="just" rtl="1">
              <a:buFont typeface="Arial" panose="020B0604020202020204" pitchFamily="34" charset="0"/>
              <a:buChar char="•"/>
            </a:pPr>
            <a:r>
              <a:rPr lang="ar-JO" dirty="0"/>
              <a:t>توقيع </a:t>
            </a:r>
            <a:r>
              <a:rPr lang="ar-JO" dirty="0" smtClean="0"/>
              <a:t>تسع وخمسين </a:t>
            </a:r>
            <a:r>
              <a:rPr lang="ar-JO" dirty="0"/>
              <a:t>اتفاقية دولية لتحرير </a:t>
            </a:r>
            <a:r>
              <a:rPr lang="ar-JO" dirty="0" smtClean="0"/>
              <a:t>الأجواء تنفيذًا </a:t>
            </a:r>
            <a:r>
              <a:rPr lang="ar-JO" dirty="0"/>
              <a:t>لسياسة تبني </a:t>
            </a:r>
            <a:r>
              <a:rPr lang="ar-JO" dirty="0" smtClean="0"/>
              <a:t>الأجواء </a:t>
            </a:r>
            <a:r>
              <a:rPr lang="ar-JO" dirty="0"/>
              <a:t>المفتوحة على </a:t>
            </a:r>
            <a:r>
              <a:rPr lang="ar-JO" dirty="0" smtClean="0"/>
              <a:t>أسس تبادلية.</a:t>
            </a:r>
          </a:p>
          <a:p>
            <a:pPr marL="285750" indent="-285750" algn="just" rtl="1">
              <a:buFont typeface="Arial" panose="020B0604020202020204" pitchFamily="34" charset="0"/>
              <a:buChar char="•"/>
            </a:pPr>
            <a:r>
              <a:rPr lang="ar-JO" dirty="0"/>
              <a:t>نتيجة </a:t>
            </a:r>
            <a:r>
              <a:rPr lang="ar-JO" dirty="0" smtClean="0"/>
              <a:t>للاستقرار الذي </a:t>
            </a:r>
            <a:r>
              <a:rPr lang="ar-JO" dirty="0"/>
              <a:t>تشهده الأردن في كافة المجالات والذي انعكس </a:t>
            </a:r>
            <a:r>
              <a:rPr lang="ar-JO" dirty="0" smtClean="0"/>
              <a:t>إيجابيًّا </a:t>
            </a:r>
            <a:r>
              <a:rPr lang="ar-JO" dirty="0"/>
              <a:t>على مجمل النشاطات الاقتصادية والاستثمارية من خلال انتهاج سياسة تحرير النقل الجوي وفتح الأسواق ومساهمة القطاع الخاص بالاستثمار بمكونات قطاع الطيران المدني وإضافة إلى المشاريع والبرامج التي تم تنفيذها في تطوير المطارات ورفع كفاءة أنظمة الملاحة الجوية لمواكبة التطورات في قطاع الطيران المدني </a:t>
            </a:r>
            <a:r>
              <a:rPr lang="ar-JO" dirty="0" smtClean="0"/>
              <a:t>ممَّا أدى </a:t>
            </a:r>
            <a:r>
              <a:rPr lang="ar-JO" dirty="0"/>
              <a:t>إلى زيادة الحركة الجوية والتي انعكست إيجابيًّا على معدلات النمو مما </a:t>
            </a:r>
            <a:r>
              <a:rPr lang="ar-JO" dirty="0" smtClean="0"/>
              <a:t>وبشكل يساهم في تعزيز تنفيذ </a:t>
            </a:r>
            <a:r>
              <a:rPr lang="ar-JO" dirty="0"/>
              <a:t>الرؤى الملكية بجعل الأردن </a:t>
            </a:r>
            <a:r>
              <a:rPr lang="ar-JO" dirty="0" smtClean="0"/>
              <a:t>مركزًا إقليميًّا (</a:t>
            </a:r>
            <a:r>
              <a:rPr lang="en-US" dirty="0" smtClean="0"/>
              <a:t>HUB</a:t>
            </a:r>
            <a:r>
              <a:rPr lang="ar-JO" dirty="0" smtClean="0"/>
              <a:t>) للطيران </a:t>
            </a:r>
            <a:r>
              <a:rPr lang="ar-JO" dirty="0"/>
              <a:t>المدني والنقل الجوي.</a:t>
            </a:r>
            <a:endParaRPr lang="en-US" dirty="0"/>
          </a:p>
          <a:p>
            <a:pPr marL="285750" lvl="0" indent="-285750" algn="just" rtl="1">
              <a:buFont typeface="Arial" panose="020B0604020202020204" pitchFamily="34" charset="0"/>
              <a:buChar char="•"/>
            </a:pPr>
            <a:endParaRPr lang="en-US" dirty="0"/>
          </a:p>
        </p:txBody>
      </p:sp>
    </p:spTree>
    <p:extLst>
      <p:ext uri="{BB962C8B-B14F-4D97-AF65-F5344CB8AC3E}">
        <p14:creationId xmlns:p14="http://schemas.microsoft.com/office/powerpoint/2010/main" val="1087048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152400"/>
            <a:ext cx="1095375" cy="1228725"/>
          </a:xfrm>
          <a:prstGeom prst="rect">
            <a:avLst/>
          </a:prstGeom>
        </p:spPr>
      </p:pic>
      <p:sp>
        <p:nvSpPr>
          <p:cNvPr id="4" name="TextBox 3"/>
          <p:cNvSpPr txBox="1"/>
          <p:nvPr/>
        </p:nvSpPr>
        <p:spPr>
          <a:xfrm>
            <a:off x="1714500" y="476253"/>
            <a:ext cx="5905500" cy="584775"/>
          </a:xfrm>
          <a:prstGeom prst="rect">
            <a:avLst/>
          </a:prstGeom>
          <a:noFill/>
        </p:spPr>
        <p:txBody>
          <a:bodyPr wrap="square" rtlCol="1">
            <a:spAutoFit/>
          </a:bodyPr>
          <a:lstStyle/>
          <a:p>
            <a:pPr algn="r" rtl="1"/>
            <a:r>
              <a:rPr lang="ar-JO" sz="3200" b="1" dirty="0" smtClean="0">
                <a:latin typeface="Arial" panose="020B0604020202020204" pitchFamily="34" charset="0"/>
                <a:cs typeface="Arial" panose="020B0604020202020204" pitchFamily="34" charset="0"/>
              </a:rPr>
              <a:t>قطاع النقل الجوي/ </a:t>
            </a:r>
            <a:r>
              <a:rPr lang="ar-JO" sz="2800" b="1" dirty="0" smtClean="0">
                <a:latin typeface="Arial" panose="020B0604020202020204" pitchFamily="34" charset="0"/>
                <a:cs typeface="Arial" panose="020B0604020202020204" pitchFamily="34" charset="0"/>
              </a:rPr>
              <a:t>هيئة تنظيم الطيران المدني</a:t>
            </a:r>
            <a:endParaRPr lang="ar-JO" sz="3200" b="1" dirty="0">
              <a:latin typeface="Arial" panose="020B0604020202020204" pitchFamily="34" charset="0"/>
              <a:cs typeface="Arial" panose="020B0604020202020204" pitchFamily="34" charset="0"/>
            </a:endParaRPr>
          </a:p>
        </p:txBody>
      </p:sp>
      <p:sp>
        <p:nvSpPr>
          <p:cNvPr id="2" name="Rectangle 1"/>
          <p:cNvSpPr/>
          <p:nvPr/>
        </p:nvSpPr>
        <p:spPr>
          <a:xfrm>
            <a:off x="304800" y="1600200"/>
            <a:ext cx="8062912" cy="3970318"/>
          </a:xfrm>
          <a:prstGeom prst="rect">
            <a:avLst/>
          </a:prstGeom>
        </p:spPr>
        <p:txBody>
          <a:bodyPr wrap="square">
            <a:spAutoFit/>
          </a:bodyPr>
          <a:lstStyle/>
          <a:p>
            <a:pPr marL="285750" lvl="0" indent="-285750" algn="just" rtl="1">
              <a:buFont typeface="Arial" panose="020B0604020202020204" pitchFamily="34" charset="0"/>
              <a:buChar char="•"/>
            </a:pPr>
            <a:r>
              <a:rPr lang="ar-JO" dirty="0" smtClean="0"/>
              <a:t>الاستمرار </a:t>
            </a:r>
            <a:r>
              <a:rPr lang="ar-JO" dirty="0"/>
              <a:t>في تطوير وتحديث أنظمة الملاحة الجوية لتعزيز المستوى التنافسي للأردن في خدمات الملاحة الجوية، حيث تم طرح </a:t>
            </a:r>
            <a:r>
              <a:rPr lang="ar-JO" dirty="0" smtClean="0"/>
              <a:t>وإحالة </a:t>
            </a:r>
            <a:r>
              <a:rPr lang="ar-JO" dirty="0"/>
              <a:t>العديد من مشاريع شراء </a:t>
            </a:r>
            <a:r>
              <a:rPr lang="ar-JO" dirty="0" smtClean="0"/>
              <a:t>أنظمة وأجهزة </a:t>
            </a:r>
            <a:r>
              <a:rPr lang="ar-JO" dirty="0"/>
              <a:t>ملاحية من </a:t>
            </a:r>
            <a:r>
              <a:rPr lang="ar-JO" dirty="0" smtClean="0"/>
              <a:t>أبرزها </a:t>
            </a:r>
            <a:r>
              <a:rPr lang="ar-JO" dirty="0"/>
              <a:t>( تنفيذ مشروع نظام الاتصال الرقمي </a:t>
            </a:r>
            <a:r>
              <a:rPr lang="ar-JO" dirty="0" smtClean="0"/>
              <a:t>(</a:t>
            </a:r>
            <a:r>
              <a:rPr lang="en-US" dirty="0" smtClean="0"/>
              <a:t>D-ATIS</a:t>
            </a:r>
            <a:r>
              <a:rPr lang="ar-JO" dirty="0" smtClean="0"/>
              <a:t>) </a:t>
            </a:r>
            <a:r>
              <a:rPr lang="ar-JO" dirty="0"/>
              <a:t>والاستلام المصنعي لنظام الرادار والتدريب عليه). </a:t>
            </a:r>
            <a:endParaRPr lang="en-US" dirty="0"/>
          </a:p>
          <a:p>
            <a:pPr marL="285750" lvl="0" indent="-285750" algn="just" rtl="1">
              <a:buFont typeface="Arial" panose="020B0604020202020204" pitchFamily="34" charset="0"/>
              <a:buChar char="•"/>
            </a:pPr>
            <a:r>
              <a:rPr lang="ar-JO" dirty="0"/>
              <a:t> إعادة هندسة </a:t>
            </a:r>
            <a:r>
              <a:rPr lang="ar-JO" dirty="0" smtClean="0"/>
              <a:t>الإجراءات </a:t>
            </a:r>
            <a:r>
              <a:rPr lang="ar-JO" dirty="0"/>
              <a:t>وطرح عطاء أتمته (16) خدمة بالتعاون مع وزارة الاقتصاد الرقمي والريادة تمهيدا للتحول </a:t>
            </a:r>
            <a:r>
              <a:rPr lang="ar-JO" dirty="0" smtClean="0"/>
              <a:t>الإلكتروني </a:t>
            </a:r>
            <a:r>
              <a:rPr lang="ar-JO" dirty="0"/>
              <a:t>وأتمتة (56) خدمة في نهاية المشروع.</a:t>
            </a:r>
            <a:endParaRPr lang="en-US" dirty="0"/>
          </a:p>
          <a:p>
            <a:pPr marL="285750" lvl="0" indent="-285750" algn="just" rtl="1">
              <a:buFont typeface="Arial" panose="020B0604020202020204" pitchFamily="34" charset="0"/>
              <a:buChar char="•"/>
            </a:pPr>
            <a:r>
              <a:rPr lang="ar-JO" dirty="0"/>
              <a:t>العمل جاري على تنفيذ مشروع الدفع </a:t>
            </a:r>
            <a:r>
              <a:rPr lang="ar-JO" dirty="0" smtClean="0"/>
              <a:t>الإلكتروني (</a:t>
            </a:r>
            <a:r>
              <a:rPr lang="en-US" dirty="0"/>
              <a:t>E</a:t>
            </a:r>
            <a:r>
              <a:rPr lang="en-US" dirty="0" smtClean="0"/>
              <a:t>-Payment</a:t>
            </a:r>
            <a:r>
              <a:rPr lang="ar-JO" dirty="0"/>
              <a:t>) من خلال التنسيق مع وزارة الاقتصاد الرقمي والريادة.</a:t>
            </a:r>
            <a:endParaRPr lang="en-US" dirty="0"/>
          </a:p>
          <a:p>
            <a:pPr marL="285750" lvl="0" indent="-285750" algn="just" rtl="1">
              <a:buFont typeface="Arial" panose="020B0604020202020204" pitchFamily="34" charset="0"/>
              <a:buChar char="•"/>
            </a:pPr>
            <a:r>
              <a:rPr lang="ar-JO" dirty="0"/>
              <a:t>عقد اجتماعات المؤتمر الدولي لإجراء مفاوضات خدمات النقل الجوي (</a:t>
            </a:r>
            <a:r>
              <a:rPr lang="en-US" dirty="0" err="1"/>
              <a:t>ICAN</a:t>
            </a:r>
            <a:r>
              <a:rPr lang="ar-JO" dirty="0"/>
              <a:t>) لعام 2019 في مدينة العقبة وبحضور ما يزيد على (550) </a:t>
            </a:r>
            <a:r>
              <a:rPr lang="ar-JO" dirty="0" smtClean="0"/>
              <a:t>مشاركًا </a:t>
            </a:r>
            <a:r>
              <a:rPr lang="ar-JO" dirty="0"/>
              <a:t>يمثلون (73) دولة</a:t>
            </a:r>
            <a:r>
              <a:rPr lang="ar-JO" dirty="0" smtClean="0"/>
              <a:t>.</a:t>
            </a:r>
          </a:p>
          <a:p>
            <a:pPr marL="285750" indent="-285750" algn="just" rtl="1">
              <a:buFont typeface="Arial" panose="020B0604020202020204" pitchFamily="34" charset="0"/>
              <a:buChar char="•"/>
            </a:pPr>
            <a:r>
              <a:rPr lang="ar-JO" dirty="0"/>
              <a:t>عقد اجتماعات مؤتمر </a:t>
            </a:r>
            <a:r>
              <a:rPr lang="ar-JO" dirty="0" smtClean="0"/>
              <a:t>الأمن </a:t>
            </a:r>
            <a:r>
              <a:rPr lang="ar-JO" dirty="0"/>
              <a:t>السيبراني والحلول المرنة في عمان بالتعاون مع منظمة الطيران المدني الدولي – مكتب الشرق الاوسط. </a:t>
            </a:r>
            <a:endParaRPr lang="en-US" dirty="0"/>
          </a:p>
          <a:p>
            <a:pPr marL="285750" indent="-285750" algn="just" rtl="1">
              <a:buFont typeface="Arial" panose="020B0604020202020204" pitchFamily="34" charset="0"/>
              <a:buChar char="•"/>
            </a:pPr>
            <a:r>
              <a:rPr lang="ar-JO" dirty="0"/>
              <a:t>عقد العديد من </a:t>
            </a:r>
            <a:r>
              <a:rPr lang="ar-JO" dirty="0" smtClean="0"/>
              <a:t>ورشات </a:t>
            </a:r>
            <a:r>
              <a:rPr lang="ar-JO" dirty="0"/>
              <a:t>العمل لقطاع الطيران الوطني ( منها فعالية </a:t>
            </a:r>
            <a:r>
              <a:rPr lang="ar-JO" dirty="0" smtClean="0"/>
              <a:t>إدارة </a:t>
            </a:r>
            <a:r>
              <a:rPr lang="ar-JO" dirty="0"/>
              <a:t>مخاطر الطيران وورشة عمل تطبيق برنامج الدولة للسلامة). </a:t>
            </a:r>
            <a:endParaRPr lang="en-US" dirty="0"/>
          </a:p>
          <a:p>
            <a:pPr marL="285750" lvl="0" indent="-285750" algn="just" rtl="1">
              <a:buFont typeface="Arial" panose="020B0604020202020204" pitchFamily="34" charset="0"/>
              <a:buChar char="•"/>
            </a:pPr>
            <a:endParaRPr lang="en-US" dirty="0"/>
          </a:p>
        </p:txBody>
      </p:sp>
    </p:spTree>
    <p:extLst>
      <p:ext uri="{BB962C8B-B14F-4D97-AF65-F5344CB8AC3E}">
        <p14:creationId xmlns:p14="http://schemas.microsoft.com/office/powerpoint/2010/main" val="34076383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2" name="Rectangle 1"/>
          <p:cNvSpPr/>
          <p:nvPr/>
        </p:nvSpPr>
        <p:spPr>
          <a:xfrm>
            <a:off x="7169045" y="1606034"/>
            <a:ext cx="1378904" cy="369332"/>
          </a:xfrm>
          <a:prstGeom prst="rect">
            <a:avLst/>
          </a:prstGeom>
        </p:spPr>
        <p:txBody>
          <a:bodyPr wrap="none">
            <a:spAutoFit/>
          </a:bodyPr>
          <a:lstStyle/>
          <a:p>
            <a:pPr lvl="0" rtl="1"/>
            <a:r>
              <a:rPr lang="ar-JO" b="1" u="sng" dirty="0" smtClean="0"/>
              <a:t>مجال الدراسات:</a:t>
            </a:r>
            <a:endParaRPr lang="en-US" b="1" dirty="0"/>
          </a:p>
        </p:txBody>
      </p:sp>
      <p:sp>
        <p:nvSpPr>
          <p:cNvPr id="3" name="Rectangle 2"/>
          <p:cNvSpPr/>
          <p:nvPr/>
        </p:nvSpPr>
        <p:spPr>
          <a:xfrm>
            <a:off x="76200" y="1905000"/>
            <a:ext cx="8763000" cy="4801314"/>
          </a:xfrm>
          <a:prstGeom prst="rect">
            <a:avLst/>
          </a:prstGeom>
        </p:spPr>
        <p:txBody>
          <a:bodyPr wrap="square">
            <a:spAutoFit/>
          </a:bodyPr>
          <a:lstStyle/>
          <a:p>
            <a:pPr marL="285750" indent="-285750" algn="just" rtl="1">
              <a:buFont typeface="Arial" panose="020B0604020202020204" pitchFamily="34" charset="0"/>
              <a:buChar char="•"/>
            </a:pPr>
            <a:r>
              <a:rPr lang="ar-JO" dirty="0"/>
              <a:t>بهدف تطوير منظومة النقل السككي، تسعى الوزارة للمضي </a:t>
            </a:r>
            <a:r>
              <a:rPr lang="ar-JO" dirty="0" smtClean="0"/>
              <a:t>قدمًا </a:t>
            </a:r>
            <a:r>
              <a:rPr lang="ar-JO" dirty="0"/>
              <a:t>في تنفيذ المرحلة الأولى من </a:t>
            </a:r>
            <a:r>
              <a:rPr lang="ar-JO" b="1" dirty="0"/>
              <a:t>مشروع شبكة السكك الحديدية الوطنية</a:t>
            </a:r>
            <a:r>
              <a:rPr lang="ar-JO" dirty="0"/>
              <a:t> والمتمثلة بالخط الواصل ما بين الموانئ البحرية في العقبة </a:t>
            </a:r>
            <a:r>
              <a:rPr lang="ar-JO" dirty="0" smtClean="0"/>
              <a:t>مرورًا </a:t>
            </a:r>
            <a:r>
              <a:rPr lang="ar-JO" dirty="0"/>
              <a:t>بمدينة معان </a:t>
            </a:r>
            <a:r>
              <a:rPr lang="ar-JO" dirty="0" smtClean="0"/>
              <a:t>ووصولًا للميناء </a:t>
            </a:r>
            <a:r>
              <a:rPr lang="ar-JO" dirty="0"/>
              <a:t>البري المقترح </a:t>
            </a:r>
            <a:r>
              <a:rPr lang="ar-JO" dirty="0" smtClean="0"/>
              <a:t>إنشاؤه </a:t>
            </a:r>
            <a:r>
              <a:rPr lang="ar-JO" dirty="0"/>
              <a:t>في الماضونة جنوب عمان، حيث </a:t>
            </a:r>
            <a:r>
              <a:rPr lang="ar-JO" b="1" u="sng" dirty="0"/>
              <a:t>تم تحديث دراسات الجدوى المالية والاقتصادية لهذه المرحلة والتي بينت جدوى المشروع من الناحية المالية والاقتصادية</a:t>
            </a:r>
            <a:r>
              <a:rPr lang="ar-JO" dirty="0"/>
              <a:t>، كما </a:t>
            </a:r>
            <a:r>
              <a:rPr lang="ar-JO" dirty="0" smtClean="0"/>
              <a:t>يجري العمل </a:t>
            </a:r>
            <a:r>
              <a:rPr lang="ar-JO" dirty="0"/>
              <a:t>على </a:t>
            </a:r>
            <a:r>
              <a:rPr lang="ar-JO" b="1" dirty="0"/>
              <a:t>تحديث دراسات الجدوى للمرحلة الثانية من مشروع شبكة السكك الحديدية </a:t>
            </a:r>
            <a:r>
              <a:rPr lang="ar-JO" b="1" dirty="0" smtClean="0"/>
              <a:t>الوطن</a:t>
            </a:r>
            <a:r>
              <a:rPr lang="ar-JO" b="1" dirty="0"/>
              <a:t>ية </a:t>
            </a:r>
            <a:r>
              <a:rPr lang="ar-JO" dirty="0"/>
              <a:t>والمتمثلة بالوصلات الممتدة من الميناء البري في الماضونة لكل من (مدينة الزرقاء وإربد </a:t>
            </a:r>
            <a:r>
              <a:rPr lang="ar-JO" dirty="0" smtClean="0"/>
              <a:t>والحدود </a:t>
            </a:r>
            <a:r>
              <a:rPr lang="ar-JO" dirty="0"/>
              <a:t>السعودية والحدود العراقية</a:t>
            </a:r>
            <a:r>
              <a:rPr lang="ar-JO" dirty="0" smtClean="0"/>
              <a:t>)، </a:t>
            </a:r>
            <a:r>
              <a:rPr lang="ar-JO" b="1" dirty="0" smtClean="0"/>
              <a:t>حيث تم استملاك الأراضي اللازمة لإنشاء المشروع ويتم حاليًّا تعويض أصحاب الأراضي المستملكة حيث بلغت نسبة الاستملاكات المدفوعة من الاستملاكات الكلية حوالي (67)%.</a:t>
            </a:r>
          </a:p>
          <a:p>
            <a:pPr marL="285750" indent="-285750" algn="just" rtl="1">
              <a:buFont typeface="Arial" panose="020B0604020202020204" pitchFamily="34" charset="0"/>
              <a:buChar char="•"/>
            </a:pPr>
            <a:endParaRPr lang="en-US" dirty="0"/>
          </a:p>
          <a:p>
            <a:pPr marL="285750" indent="-285750" algn="just" rtl="1">
              <a:buFont typeface="Arial" panose="020B0604020202020204" pitchFamily="34" charset="0"/>
              <a:buChar char="•"/>
            </a:pPr>
            <a:r>
              <a:rPr lang="ar-JO" dirty="0" smtClean="0"/>
              <a:t>بهدف </a:t>
            </a:r>
            <a:r>
              <a:rPr lang="ar-JO" dirty="0"/>
              <a:t>تطوير البيئة التشريعية والتشغيلية الناظمة لخدمات النقل العام لترتقي </a:t>
            </a:r>
            <a:r>
              <a:rPr lang="ar-JO" dirty="0" smtClean="0"/>
              <a:t>إلى </a:t>
            </a:r>
            <a:r>
              <a:rPr lang="ar-JO" dirty="0"/>
              <a:t>مستويات متميزة من نوعية الخدمة والسلامة العامة والكفاءة وتشجيع الاستثمار في قطاع النقل العام تم </a:t>
            </a:r>
            <a:r>
              <a:rPr lang="ar-JO" b="1" u="sng" dirty="0"/>
              <a:t>تنفيذ الدراسات الفنية لمشروع "إعادة هيكلة خطوط النقل الحضري في اربد </a:t>
            </a:r>
            <a:r>
              <a:rPr lang="ar-JO" b="1" u="sng" dirty="0" smtClean="0"/>
              <a:t>والزرقاء</a:t>
            </a:r>
            <a:r>
              <a:rPr lang="ar-JO" b="1" u="sng" dirty="0"/>
              <a:t>" </a:t>
            </a:r>
            <a:r>
              <a:rPr lang="ar-JO" dirty="0"/>
              <a:t>حيث تم خلال المرحلة </a:t>
            </a:r>
            <a:r>
              <a:rPr lang="ar-JO" dirty="0" smtClean="0"/>
              <a:t>الأولى </a:t>
            </a:r>
            <a:r>
              <a:rPr lang="ar-JO" dirty="0"/>
              <a:t>من المشروع تحديد الخطوط المنوي تشغيلها في الزرقاء واربد بشكل تفصيلي، ويتم العمل </a:t>
            </a:r>
            <a:r>
              <a:rPr lang="ar-JO" dirty="0" smtClean="0"/>
              <a:t>حاليًّا </a:t>
            </a:r>
            <a:r>
              <a:rPr lang="ar-JO" dirty="0"/>
              <a:t>على تنفيذ المرحلة الثانية للمشروع والذي يتضمن </a:t>
            </a:r>
            <a:r>
              <a:rPr lang="ar-JO" dirty="0" smtClean="0"/>
              <a:t>إعداد </a:t>
            </a:r>
            <a:r>
              <a:rPr lang="ar-JO" dirty="0"/>
              <a:t>دراسة بيئية واجتماعية وتوفير بنية تحتية مناسبة على مسار خطوط الحافلات (مثل محطات الحافلات ومحطات الوقوف ومسارب الحافلات</a:t>
            </a:r>
            <a:r>
              <a:rPr lang="ar-JO" dirty="0" smtClean="0"/>
              <a:t>)، إضافة إلى إنشاء </a:t>
            </a:r>
            <a:r>
              <a:rPr lang="ar-JO" dirty="0"/>
              <a:t>محطة للحافلات في كل مدينة، وشراء الحافلات الجديدة ذات </a:t>
            </a:r>
            <a:r>
              <a:rPr lang="ar-JO" dirty="0" smtClean="0"/>
              <a:t>التصميم العصري </a:t>
            </a:r>
            <a:r>
              <a:rPr lang="ar-JO" dirty="0"/>
              <a:t>وبجودة عالية (من حيث الموثوقية وسرعة الوصول والفعالية </a:t>
            </a:r>
            <a:r>
              <a:rPr lang="ar-JO" dirty="0" smtClean="0"/>
              <a:t>والأمان)، وتقاضي </a:t>
            </a:r>
            <a:r>
              <a:rPr lang="ar-JO" dirty="0"/>
              <a:t>الأجور من خلال نظام الدفع </a:t>
            </a:r>
            <a:r>
              <a:rPr lang="ar-JO" dirty="0" smtClean="0"/>
              <a:t>الإلكتروني </a:t>
            </a:r>
            <a:r>
              <a:rPr lang="ar-JO" dirty="0"/>
              <a:t>(البطاقة الذكية، </a:t>
            </a:r>
            <a:r>
              <a:rPr lang="ar-JO" dirty="0" smtClean="0"/>
              <a:t>وعبر </a:t>
            </a:r>
            <a:r>
              <a:rPr lang="ar-JO" dirty="0"/>
              <a:t>الإنترنت، ..... </a:t>
            </a:r>
            <a:r>
              <a:rPr lang="ar-JO" dirty="0" smtClean="0"/>
              <a:t>إلخ</a:t>
            </a:r>
            <a:r>
              <a:rPr lang="ar-JO" dirty="0"/>
              <a:t>) </a:t>
            </a:r>
            <a:r>
              <a:rPr lang="ar-JO" dirty="0" smtClean="0"/>
              <a:t>بحيث يكون متوافقًا </a:t>
            </a:r>
            <a:r>
              <a:rPr lang="ar-JO" dirty="0"/>
              <a:t>مع الأنظمة </a:t>
            </a:r>
            <a:r>
              <a:rPr lang="ar-JO" dirty="0" smtClean="0"/>
              <a:t>الأخرى.</a:t>
            </a:r>
          </a:p>
        </p:txBody>
      </p:sp>
    </p:spTree>
    <p:extLst>
      <p:ext uri="{BB962C8B-B14F-4D97-AF65-F5344CB8AC3E}">
        <p14:creationId xmlns:p14="http://schemas.microsoft.com/office/powerpoint/2010/main" val="3819531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2" name="Rectangle 1"/>
          <p:cNvSpPr/>
          <p:nvPr/>
        </p:nvSpPr>
        <p:spPr>
          <a:xfrm>
            <a:off x="7169045" y="1606034"/>
            <a:ext cx="1301959" cy="369332"/>
          </a:xfrm>
          <a:prstGeom prst="rect">
            <a:avLst/>
          </a:prstGeom>
        </p:spPr>
        <p:txBody>
          <a:bodyPr wrap="none">
            <a:spAutoFit/>
          </a:bodyPr>
          <a:lstStyle/>
          <a:p>
            <a:pPr lvl="0" rtl="1"/>
            <a:r>
              <a:rPr lang="ar-JO" b="1" u="sng" dirty="0" smtClean="0"/>
              <a:t>مجال الدراسات</a:t>
            </a:r>
            <a:endParaRPr lang="en-US" b="1" dirty="0"/>
          </a:p>
        </p:txBody>
      </p:sp>
      <p:sp>
        <p:nvSpPr>
          <p:cNvPr id="5" name="Rectangle 4"/>
          <p:cNvSpPr/>
          <p:nvPr/>
        </p:nvSpPr>
        <p:spPr>
          <a:xfrm>
            <a:off x="381000" y="2133600"/>
            <a:ext cx="8471004" cy="3970318"/>
          </a:xfrm>
          <a:prstGeom prst="rect">
            <a:avLst/>
          </a:prstGeom>
        </p:spPr>
        <p:txBody>
          <a:bodyPr wrap="square">
            <a:spAutoFit/>
          </a:bodyPr>
          <a:lstStyle/>
          <a:p>
            <a:pPr marL="285750" indent="-285750" algn="just" rtl="1">
              <a:buFont typeface="Arial" panose="020B0604020202020204" pitchFamily="34" charset="0"/>
              <a:buChar char="•"/>
            </a:pPr>
            <a:r>
              <a:rPr lang="ar-JO" dirty="0" smtClean="0"/>
              <a:t>بهدف </a:t>
            </a:r>
            <a:r>
              <a:rPr lang="ar-JO" dirty="0"/>
              <a:t>تطوير منظومة النقل الجوي، والمحافظة على أمن وسلامة الطيران، يتم العمل على </a:t>
            </a:r>
            <a:r>
              <a:rPr lang="ar-JO" dirty="0" smtClean="0"/>
              <a:t>دراسة إمكانية </a:t>
            </a:r>
            <a:r>
              <a:rPr lang="ar-JO" b="1" u="sng" dirty="0" smtClean="0"/>
              <a:t>استثمار </a:t>
            </a:r>
            <a:r>
              <a:rPr lang="ar-JO" b="1" u="sng" dirty="0"/>
              <a:t>وتطوير وتأهيل مطار عمـــــان المدني/ </a:t>
            </a:r>
            <a:r>
              <a:rPr lang="ar-JO" b="1" u="sng" dirty="0" smtClean="0"/>
              <a:t>ماركا،</a:t>
            </a:r>
            <a:r>
              <a:rPr lang="ar-JO" dirty="0"/>
              <a:t> كضرورة استراتيجية </a:t>
            </a:r>
            <a:r>
              <a:rPr lang="ar-JO" dirty="0" smtClean="0"/>
              <a:t>وذلك </a:t>
            </a:r>
            <a:r>
              <a:rPr lang="ar-JO" dirty="0"/>
              <a:t>ليعمل كمطار رديف لمطار الملكة علياء الدولي في الحالات </a:t>
            </a:r>
            <a:r>
              <a:rPr lang="ar-JO" dirty="0" smtClean="0"/>
              <a:t>الاضطرارية، بحيث يتضمن ذلك إعادة </a:t>
            </a:r>
            <a:r>
              <a:rPr lang="ar-JO" dirty="0"/>
              <a:t>تأهيل الجانب الجوي لتحقيق المتطلبات الأساسية لترخيص المطار، </a:t>
            </a:r>
            <a:r>
              <a:rPr lang="ar-JO" b="1" dirty="0" smtClean="0"/>
              <a:t>وإعداد </a:t>
            </a:r>
            <a:r>
              <a:rPr lang="ar-JO" b="1" dirty="0"/>
              <a:t>دارسة الجدوى الاقتصادية للمشروع </a:t>
            </a:r>
            <a:r>
              <a:rPr lang="ar-JO" dirty="0"/>
              <a:t>لتطبيق مبدأ الشراكة بين القطاعين العام والخاص من خلال </a:t>
            </a:r>
            <a:r>
              <a:rPr lang="ar-JO" dirty="0" smtClean="0"/>
              <a:t>نظام البناء </a:t>
            </a:r>
            <a:r>
              <a:rPr lang="ar-JO" dirty="0"/>
              <a:t>والتشغيل ونقل الملكية </a:t>
            </a:r>
            <a:r>
              <a:rPr lang="ar-JO" dirty="0" smtClean="0"/>
              <a:t>(</a:t>
            </a:r>
            <a:r>
              <a:rPr lang="en-US" dirty="0" smtClean="0"/>
              <a:t>BOT</a:t>
            </a:r>
            <a:r>
              <a:rPr lang="ar-JO" dirty="0" smtClean="0"/>
              <a:t>)، وبشكل </a:t>
            </a:r>
            <a:r>
              <a:rPr lang="ar-JO" dirty="0"/>
              <a:t>مشابه لطريقة الشراكة مع مستثمر ومشغل مطار الملكة علياء </a:t>
            </a:r>
            <a:r>
              <a:rPr lang="ar-JO" dirty="0" smtClean="0"/>
              <a:t>الدولي.</a:t>
            </a:r>
          </a:p>
          <a:p>
            <a:pPr marL="285750" indent="-285750" algn="just" rtl="1">
              <a:buFont typeface="Arial" panose="020B0604020202020204" pitchFamily="34" charset="0"/>
              <a:buChar char="•"/>
            </a:pPr>
            <a:endParaRPr lang="ar-JO" dirty="0"/>
          </a:p>
          <a:p>
            <a:pPr marL="285750" indent="-285750" algn="just" rtl="1">
              <a:buFont typeface="Arial" panose="020B0604020202020204" pitchFamily="34" charset="0"/>
              <a:buChar char="•"/>
            </a:pPr>
            <a:r>
              <a:rPr lang="ar-JO" dirty="0" smtClean="0"/>
              <a:t>بهدف </a:t>
            </a:r>
            <a:r>
              <a:rPr lang="ar-SA" dirty="0" smtClean="0"/>
              <a:t>تحقيق </a:t>
            </a:r>
            <a:r>
              <a:rPr lang="ar-SA" dirty="0"/>
              <a:t>خدمات لوجستية </a:t>
            </a:r>
            <a:r>
              <a:rPr lang="ar-JO" dirty="0" smtClean="0"/>
              <a:t>أ</a:t>
            </a:r>
            <a:r>
              <a:rPr lang="ar-SA" dirty="0" smtClean="0"/>
              <a:t>كثر </a:t>
            </a:r>
            <a:r>
              <a:rPr lang="ar-SA" dirty="0"/>
              <a:t>كفاءة </a:t>
            </a:r>
            <a:r>
              <a:rPr lang="ar-JO" dirty="0" smtClean="0"/>
              <a:t>و</a:t>
            </a:r>
            <a:r>
              <a:rPr lang="ar-SA" dirty="0" smtClean="0"/>
              <a:t>تبني </a:t>
            </a:r>
            <a:r>
              <a:rPr lang="ar-SA" dirty="0"/>
              <a:t>شبكة نقل متكاملة ومتعددة </a:t>
            </a:r>
            <a:r>
              <a:rPr lang="ar-SA" dirty="0" smtClean="0"/>
              <a:t>ال</a:t>
            </a:r>
            <a:r>
              <a:rPr lang="ar-JO" dirty="0" smtClean="0"/>
              <a:t>أ</a:t>
            </a:r>
            <a:r>
              <a:rPr lang="ar-SA" dirty="0" smtClean="0"/>
              <a:t>نماط </a:t>
            </a:r>
            <a:r>
              <a:rPr lang="ar-SA" dirty="0"/>
              <a:t>في المنطقة وتطويرها لتأمين انسيابية حركة </a:t>
            </a:r>
            <a:r>
              <a:rPr lang="ar-SA" dirty="0" smtClean="0"/>
              <a:t>نقل </a:t>
            </a:r>
            <a:r>
              <a:rPr lang="ar-JO" dirty="0" smtClean="0"/>
              <a:t>البضائع </a:t>
            </a:r>
            <a:r>
              <a:rPr lang="ar-SA" dirty="0" smtClean="0"/>
              <a:t>عليها </a:t>
            </a:r>
            <a:r>
              <a:rPr lang="ar-SA" dirty="0"/>
              <a:t>والعمل على </a:t>
            </a:r>
            <a:r>
              <a:rPr lang="ar-JO" dirty="0" smtClean="0"/>
              <a:t>إ</a:t>
            </a:r>
            <a:r>
              <a:rPr lang="ar-SA" dirty="0" smtClean="0"/>
              <a:t>يجاد </a:t>
            </a:r>
            <a:r>
              <a:rPr lang="ar-SA" dirty="0"/>
              <a:t>نظام لوجستي ذي كفاءة عالية </a:t>
            </a:r>
            <a:r>
              <a:rPr lang="ar-JO" dirty="0" smtClean="0"/>
              <a:t>قامت الوزارة </a:t>
            </a:r>
            <a:r>
              <a:rPr lang="ar-SA" dirty="0" smtClean="0"/>
              <a:t>بإجراء </a:t>
            </a:r>
            <a:r>
              <a:rPr lang="ar-SA" b="1" u="sng" dirty="0"/>
              <a:t>دراسات </a:t>
            </a:r>
            <a:r>
              <a:rPr lang="ar-SA" b="1" u="sng" dirty="0" smtClean="0"/>
              <a:t>ل</a:t>
            </a:r>
            <a:r>
              <a:rPr lang="ar-JO" b="1" u="sng" dirty="0"/>
              <a:t>إ</a:t>
            </a:r>
            <a:r>
              <a:rPr lang="ar-SA" b="1" u="sng" dirty="0" smtClean="0"/>
              <a:t>نشاء </a:t>
            </a:r>
            <a:r>
              <a:rPr lang="ar-SA" b="1" u="sng" dirty="0"/>
              <a:t>موانئ برية </a:t>
            </a:r>
            <a:r>
              <a:rPr lang="ar-SA" dirty="0"/>
              <a:t>لتكون </a:t>
            </a:r>
            <a:r>
              <a:rPr lang="ar-SA" dirty="0" smtClean="0"/>
              <a:t>جزء</a:t>
            </a:r>
            <a:r>
              <a:rPr lang="ar-JO" dirty="0" smtClean="0"/>
              <a:t>ً</a:t>
            </a:r>
            <a:r>
              <a:rPr lang="ar-SA" dirty="0" smtClean="0"/>
              <a:t> </a:t>
            </a:r>
            <a:r>
              <a:rPr lang="ar-SA" dirty="0"/>
              <a:t>من منظومة نقل متكاملة لمشاريع لوجستية واستراتيجية، أهمها مشروع الشبكة الوطنية للسكك الحديدية حيث قدمت الدراسات الأولية التي </a:t>
            </a:r>
            <a:r>
              <a:rPr lang="ar-SA" dirty="0" smtClean="0"/>
              <a:t>تم </a:t>
            </a:r>
            <a:r>
              <a:rPr lang="ar-JO" dirty="0" smtClean="0"/>
              <a:t>إ</a:t>
            </a:r>
            <a:r>
              <a:rPr lang="ar-SA" dirty="0" smtClean="0"/>
              <a:t>جرا</a:t>
            </a:r>
            <a:r>
              <a:rPr lang="ar-JO" dirty="0" smtClean="0"/>
              <a:t>ؤ</a:t>
            </a:r>
            <a:r>
              <a:rPr lang="ar-SA" dirty="0" smtClean="0"/>
              <a:t>ها مؤخر</a:t>
            </a:r>
            <a:r>
              <a:rPr lang="ar-JO" dirty="0" smtClean="0"/>
              <a:t>ً</a:t>
            </a:r>
            <a:r>
              <a:rPr lang="ar-SA" dirty="0" smtClean="0"/>
              <a:t>ا اقتراح</a:t>
            </a:r>
            <a:r>
              <a:rPr lang="ar-JO" dirty="0" smtClean="0"/>
              <a:t>ً</a:t>
            </a:r>
            <a:r>
              <a:rPr lang="ar-SA" dirty="0" smtClean="0"/>
              <a:t>ا </a:t>
            </a:r>
            <a:r>
              <a:rPr lang="ar-SA" dirty="0"/>
              <a:t>لمواقع هذه </a:t>
            </a:r>
            <a:r>
              <a:rPr lang="ar-SA" dirty="0" smtClean="0"/>
              <a:t>الموانئ، </a:t>
            </a:r>
            <a:r>
              <a:rPr lang="ar-SA" dirty="0"/>
              <a:t>في معان ومنطقة  </a:t>
            </a:r>
            <a:r>
              <a:rPr lang="ar-SA" dirty="0" err="1"/>
              <a:t>الماضونة</a:t>
            </a:r>
            <a:r>
              <a:rPr lang="ar-SA" dirty="0"/>
              <a:t> </a:t>
            </a:r>
            <a:r>
              <a:rPr lang="ar-SA" dirty="0" smtClean="0"/>
              <a:t>شرق</a:t>
            </a:r>
            <a:r>
              <a:rPr lang="ar-JO" dirty="0" smtClean="0"/>
              <a:t>ًا</a:t>
            </a:r>
            <a:r>
              <a:rPr lang="ar-SA" dirty="0" smtClean="0"/>
              <a:t> </a:t>
            </a:r>
            <a:r>
              <a:rPr lang="ar-JO" dirty="0" smtClean="0"/>
              <a:t>.</a:t>
            </a:r>
          </a:p>
          <a:p>
            <a:pPr marL="285750" indent="-285750" algn="just" rtl="1">
              <a:buFont typeface="Arial" panose="020B0604020202020204" pitchFamily="34" charset="0"/>
              <a:buChar char="•"/>
            </a:pPr>
            <a:endParaRPr lang="ar-JO" dirty="0" smtClean="0"/>
          </a:p>
          <a:p>
            <a:pPr marL="285750" indent="-285750" algn="just" rtl="1">
              <a:buFont typeface="Arial" panose="020B0604020202020204" pitchFamily="34" charset="0"/>
              <a:buChar char="•"/>
            </a:pPr>
            <a:endParaRPr lang="ar-JO" dirty="0"/>
          </a:p>
        </p:txBody>
      </p:sp>
    </p:spTree>
    <p:extLst>
      <p:ext uri="{BB962C8B-B14F-4D97-AF65-F5344CB8AC3E}">
        <p14:creationId xmlns:p14="http://schemas.microsoft.com/office/powerpoint/2010/main" val="38014469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2" name="Rectangle 1"/>
          <p:cNvSpPr/>
          <p:nvPr/>
        </p:nvSpPr>
        <p:spPr>
          <a:xfrm>
            <a:off x="7391401" y="1552650"/>
            <a:ext cx="1197804" cy="369332"/>
          </a:xfrm>
          <a:prstGeom prst="rect">
            <a:avLst/>
          </a:prstGeom>
        </p:spPr>
        <p:txBody>
          <a:bodyPr wrap="square">
            <a:spAutoFit/>
          </a:bodyPr>
          <a:lstStyle/>
          <a:p>
            <a:pPr lvl="0" rtl="1"/>
            <a:r>
              <a:rPr lang="ar-JO" b="1" u="sng" dirty="0"/>
              <a:t>المشاريع</a:t>
            </a:r>
            <a:endParaRPr lang="en-US" dirty="0"/>
          </a:p>
        </p:txBody>
      </p:sp>
      <p:sp>
        <p:nvSpPr>
          <p:cNvPr id="3" name="Rectangle 2"/>
          <p:cNvSpPr/>
          <p:nvPr/>
        </p:nvSpPr>
        <p:spPr>
          <a:xfrm>
            <a:off x="668079" y="1905000"/>
            <a:ext cx="8077200" cy="3416320"/>
          </a:xfrm>
          <a:prstGeom prst="rect">
            <a:avLst/>
          </a:prstGeom>
        </p:spPr>
        <p:txBody>
          <a:bodyPr wrap="square">
            <a:spAutoFit/>
          </a:bodyPr>
          <a:lstStyle/>
          <a:p>
            <a:pPr marL="285750" indent="-285750" algn="just" rtl="1">
              <a:buFont typeface="Arial" panose="020B0604020202020204" pitchFamily="34" charset="0"/>
              <a:buChar char="•"/>
            </a:pPr>
            <a:r>
              <a:rPr lang="ar-JO" dirty="0"/>
              <a:t>قامت وزارة النقل بالتعاون مع كافة الشركاء في القطاع وبشكل خاص الهيئات والمؤسسات المرتبطة بوزارة النقل على تنفيذ حزمة من المشاريع في مجال تكنولوجيا المعلومات </a:t>
            </a:r>
          </a:p>
          <a:p>
            <a:pPr marL="742950" lvl="1" indent="-285750" algn="just" rtl="1">
              <a:buFont typeface="Wingdings" panose="05000000000000000000" pitchFamily="2" charset="2"/>
              <a:buChar char="q"/>
            </a:pPr>
            <a:r>
              <a:rPr lang="ar-JO" dirty="0"/>
              <a:t>مشروع بنك معلومات قطاع النقل الأردني.</a:t>
            </a:r>
          </a:p>
          <a:p>
            <a:pPr marL="742950" lvl="1" indent="-285750" algn="just" rtl="1">
              <a:buFont typeface="Wingdings" panose="05000000000000000000" pitchFamily="2" charset="2"/>
              <a:buChar char="q"/>
            </a:pPr>
            <a:r>
              <a:rPr lang="ar-JO" dirty="0"/>
              <a:t>مشروع إدارة الشكاوي والاقتراحات والاستفسارات الخاصة بقطاع النقل.</a:t>
            </a:r>
          </a:p>
          <a:p>
            <a:pPr marL="742950" lvl="1" indent="-285750" algn="just" rtl="1">
              <a:buFont typeface="Wingdings" panose="05000000000000000000" pitchFamily="2" charset="2"/>
              <a:buChar char="q"/>
            </a:pPr>
            <a:r>
              <a:rPr lang="ar-JO" dirty="0"/>
              <a:t>مشروع نظام إدارة المعرفة ومشروع إدارة الموارد </a:t>
            </a:r>
            <a:r>
              <a:rPr lang="ar-JO" dirty="0" smtClean="0"/>
              <a:t>الحكومية.</a:t>
            </a:r>
          </a:p>
          <a:p>
            <a:pPr marL="742950" lvl="1" indent="-285750" algn="just" rtl="1">
              <a:buFont typeface="Wingdings" panose="05000000000000000000" pitchFamily="2" charset="2"/>
              <a:buChar char="q"/>
            </a:pPr>
            <a:endParaRPr lang="ar-JO" dirty="0"/>
          </a:p>
          <a:p>
            <a:pPr marL="285750" lvl="1" indent="-285750" algn="just" rtl="1">
              <a:buFont typeface="Arial" panose="020B0604020202020204" pitchFamily="34" charset="0"/>
              <a:buChar char="•"/>
            </a:pPr>
            <a:r>
              <a:rPr lang="ar-JO" dirty="0"/>
              <a:t>بهدف حل مشاكل الازدحام المروري والتقليل من الحوادث والتلوث </a:t>
            </a:r>
            <a:r>
              <a:rPr lang="ar-JO" dirty="0" smtClean="0"/>
              <a:t>البيئي وتحسين </a:t>
            </a:r>
            <a:r>
              <a:rPr lang="ar-JO" dirty="0"/>
              <a:t>خدمات النقل العام وتوفير شبكات نقل تتسم بالكفاءة والموثوقية والتردد المنتظم يتم </a:t>
            </a:r>
            <a:r>
              <a:rPr lang="ar-JO" dirty="0" smtClean="0"/>
              <a:t>حاليًّا </a:t>
            </a:r>
            <a:r>
              <a:rPr lang="ar-JO" b="1" u="sng" dirty="0"/>
              <a:t>تنفيذ مشروع  حافلات التردد السريع بين عمان والزرقاء </a:t>
            </a:r>
            <a:r>
              <a:rPr lang="ar-JO" b="1" u="sng" dirty="0" smtClean="0"/>
              <a:t>(</a:t>
            </a:r>
            <a:r>
              <a:rPr lang="en-US" b="1" u="sng" dirty="0" smtClean="0"/>
              <a:t>BRT</a:t>
            </a:r>
            <a:r>
              <a:rPr lang="ar-JO" dirty="0" smtClean="0"/>
              <a:t>)، وبطول </a:t>
            </a:r>
            <a:r>
              <a:rPr lang="ar-JO" dirty="0"/>
              <a:t>(20) كم </a:t>
            </a:r>
            <a:r>
              <a:rPr lang="ar-JO" dirty="0" smtClean="0"/>
              <a:t>تقريبًا </a:t>
            </a:r>
            <a:r>
              <a:rPr lang="ar-JO" dirty="0"/>
              <a:t>وإعادة تأهيل وتوسعة طريق الأوتوستراد على كلا الجانبين </a:t>
            </a:r>
            <a:r>
              <a:rPr lang="ar-JO" dirty="0" smtClean="0"/>
              <a:t>ليستوعب </a:t>
            </a:r>
            <a:r>
              <a:rPr lang="ar-JO" dirty="0"/>
              <a:t>مسار الباص السريع بالإضافة </a:t>
            </a:r>
            <a:r>
              <a:rPr lang="ar-JO" dirty="0" smtClean="0"/>
              <a:t>إلى </a:t>
            </a:r>
            <a:r>
              <a:rPr lang="ar-JO" dirty="0"/>
              <a:t>(3) مسارب لكل اتجاه، ولغايات جذب الاستثمار يتم </a:t>
            </a:r>
            <a:r>
              <a:rPr lang="ar-JO" dirty="0" smtClean="0"/>
              <a:t>حاليًّا </a:t>
            </a:r>
            <a:r>
              <a:rPr lang="ar-JO" dirty="0"/>
              <a:t>تحضير وثائق </a:t>
            </a:r>
            <a:r>
              <a:rPr lang="ar-JO" b="1" dirty="0"/>
              <a:t>عطاء التشغيل المشترك</a:t>
            </a:r>
            <a:r>
              <a:rPr lang="ar-JO" dirty="0"/>
              <a:t> </a:t>
            </a:r>
            <a:r>
              <a:rPr lang="ar-JO" b="1" dirty="0"/>
              <a:t>لمشروعي حافلات التردد السريع (داخل عمان و </a:t>
            </a:r>
            <a:r>
              <a:rPr lang="ar-JO" b="1" dirty="0" smtClean="0"/>
              <a:t>على مسار عمان </a:t>
            </a:r>
            <a:r>
              <a:rPr lang="ar-JO" b="1" dirty="0"/>
              <a:t>الزرقاء</a:t>
            </a:r>
            <a:r>
              <a:rPr lang="ar-JO" b="1" dirty="0" smtClean="0"/>
              <a:t>).</a:t>
            </a:r>
            <a:endParaRPr lang="en-US" dirty="0"/>
          </a:p>
        </p:txBody>
      </p:sp>
    </p:spTree>
    <p:extLst>
      <p:ext uri="{BB962C8B-B14F-4D97-AF65-F5344CB8AC3E}">
        <p14:creationId xmlns:p14="http://schemas.microsoft.com/office/powerpoint/2010/main" val="3616004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2" name="Rectangle 1"/>
          <p:cNvSpPr/>
          <p:nvPr/>
        </p:nvSpPr>
        <p:spPr>
          <a:xfrm>
            <a:off x="7391401" y="1552650"/>
            <a:ext cx="1197804" cy="369332"/>
          </a:xfrm>
          <a:prstGeom prst="rect">
            <a:avLst/>
          </a:prstGeom>
        </p:spPr>
        <p:txBody>
          <a:bodyPr wrap="square">
            <a:spAutoFit/>
          </a:bodyPr>
          <a:lstStyle/>
          <a:p>
            <a:pPr lvl="0" rtl="1"/>
            <a:r>
              <a:rPr lang="ar-JO" b="1" u="sng" dirty="0"/>
              <a:t>المشاريع</a:t>
            </a:r>
            <a:endParaRPr lang="en-US" dirty="0"/>
          </a:p>
        </p:txBody>
      </p:sp>
      <p:sp>
        <p:nvSpPr>
          <p:cNvPr id="3" name="Rectangle 2"/>
          <p:cNvSpPr/>
          <p:nvPr/>
        </p:nvSpPr>
        <p:spPr>
          <a:xfrm>
            <a:off x="457200" y="1905000"/>
            <a:ext cx="8288079" cy="4524315"/>
          </a:xfrm>
          <a:prstGeom prst="rect">
            <a:avLst/>
          </a:prstGeom>
        </p:spPr>
        <p:txBody>
          <a:bodyPr wrap="square">
            <a:spAutoFit/>
          </a:bodyPr>
          <a:lstStyle/>
          <a:p>
            <a:pPr marL="285750" indent="-285750" algn="just" rtl="1">
              <a:buFont typeface="Arial" panose="020B0604020202020204" pitchFamily="34" charset="0"/>
              <a:buChar char="•"/>
            </a:pPr>
            <a:r>
              <a:rPr lang="ar-SA" b="1" dirty="0" smtClean="0"/>
              <a:t>وفي مجال النقل الجوي </a:t>
            </a:r>
            <a:r>
              <a:rPr lang="ar-JO" dirty="0" smtClean="0"/>
              <a:t>تم </a:t>
            </a:r>
            <a:r>
              <a:rPr lang="ar-SA" dirty="0" smtClean="0"/>
              <a:t>تطوير ال</a:t>
            </a:r>
            <a:r>
              <a:rPr lang="ar-JO" dirty="0" smtClean="0"/>
              <a:t>إ</a:t>
            </a:r>
            <a:r>
              <a:rPr lang="ar-SA" dirty="0" smtClean="0"/>
              <a:t>جراءات وال</a:t>
            </a:r>
            <a:r>
              <a:rPr lang="ar-JO" dirty="0"/>
              <a:t>أ</a:t>
            </a:r>
            <a:r>
              <a:rPr lang="ar-SA" dirty="0" err="1" smtClean="0"/>
              <a:t>نظمة</a:t>
            </a:r>
            <a:r>
              <a:rPr lang="ar-SA" dirty="0" smtClean="0"/>
              <a:t> ال</a:t>
            </a:r>
            <a:r>
              <a:rPr lang="ar-JO" dirty="0" smtClean="0"/>
              <a:t>أ</a:t>
            </a:r>
            <a:r>
              <a:rPr lang="ar-SA" dirty="0" smtClean="0"/>
              <a:t>منية و</a:t>
            </a:r>
            <a:r>
              <a:rPr lang="ar-JO" dirty="0" smtClean="0"/>
              <a:t>إ</a:t>
            </a:r>
            <a:r>
              <a:rPr lang="ar-SA" dirty="0" smtClean="0"/>
              <a:t>دخال عدد من التقنيات الجديدة لمواكبة التطورات  بهذا الخصوص في </a:t>
            </a:r>
            <a:r>
              <a:rPr lang="ar-SA" b="1" u="sng" dirty="0" smtClean="0"/>
              <a:t>مطار الملكة علياء الدولي </a:t>
            </a:r>
            <a:r>
              <a:rPr lang="ar-JO" b="1" u="sng" dirty="0" smtClean="0"/>
              <a:t> </a:t>
            </a:r>
            <a:r>
              <a:rPr lang="ar-JO" dirty="0" smtClean="0"/>
              <a:t>من خلال ما يلي</a:t>
            </a:r>
            <a:r>
              <a:rPr lang="ar-JO" b="1" dirty="0" smtClean="0"/>
              <a:t>:</a:t>
            </a:r>
          </a:p>
          <a:p>
            <a:pPr marL="989013" indent="-361950" algn="just" rtl="1">
              <a:buFont typeface="Wingdings" panose="05000000000000000000" pitchFamily="2" charset="2"/>
              <a:buChar char="q"/>
            </a:pPr>
            <a:r>
              <a:rPr lang="ar-JO" b="1" dirty="0" smtClean="0"/>
              <a:t> </a:t>
            </a:r>
            <a:r>
              <a:rPr lang="ar-JO" dirty="0" smtClean="0"/>
              <a:t>تم عقد اتفاقية بين الحكومة الأردنية و(السادة </a:t>
            </a:r>
            <a:r>
              <a:rPr lang="ar-JO" dirty="0"/>
              <a:t>شركة مجموعة المطار الدولي </a:t>
            </a:r>
            <a:r>
              <a:rPr lang="en-US" dirty="0" smtClean="0"/>
              <a:t>(AIG) </a:t>
            </a:r>
            <a:r>
              <a:rPr lang="ar-JO" dirty="0" smtClean="0"/>
              <a:t> لإعادة تأهيل وتوسعة مباني </a:t>
            </a:r>
            <a:r>
              <a:rPr lang="ar-SA" dirty="0"/>
              <a:t>مطار الملكة علياء الدولي</a:t>
            </a:r>
            <a:r>
              <a:rPr lang="ar-JO" dirty="0" smtClean="0"/>
              <a:t> وبمساحة </a:t>
            </a:r>
            <a:r>
              <a:rPr lang="ar-JO" dirty="0"/>
              <a:t>تقريبية مقدارها (158,000 متر مربع) (للمرحلتين الأولى والثانية)، وبما يتناسب مع ازدياد الحركة الجوية </a:t>
            </a:r>
            <a:r>
              <a:rPr lang="ar-JO" dirty="0" smtClean="0"/>
              <a:t>وبشكل يلبي </a:t>
            </a:r>
            <a:r>
              <a:rPr lang="ar-JO" dirty="0"/>
              <a:t>المتطلبات الدولية، وكذلك تمّ عمل تحسينات على المرافق الأخرى كالمدارج </a:t>
            </a:r>
            <a:r>
              <a:rPr lang="ar-JO" dirty="0" smtClean="0"/>
              <a:t>والمراسي.</a:t>
            </a:r>
          </a:p>
          <a:p>
            <a:pPr marL="989013" indent="-361950" algn="just" rtl="1">
              <a:buFont typeface="Wingdings" panose="05000000000000000000" pitchFamily="2" charset="2"/>
              <a:buChar char="q"/>
            </a:pPr>
            <a:r>
              <a:rPr lang="ar-SA" dirty="0"/>
              <a:t>تم </a:t>
            </a:r>
            <a:r>
              <a:rPr lang="ar-SA" dirty="0" smtClean="0"/>
              <a:t>افتتاح</a:t>
            </a:r>
            <a:r>
              <a:rPr lang="ar-JO" dirty="0" smtClean="0"/>
              <a:t> المرحلة الأولى</a:t>
            </a:r>
            <a:r>
              <a:rPr lang="ar-SA" dirty="0" smtClean="0"/>
              <a:t> </a:t>
            </a:r>
            <a:r>
              <a:rPr lang="ar-SA" dirty="0"/>
              <a:t>تحت رعاية صاحب الجلالة الملك عبدالله الثاني ابن الحسين المعظم في شهر آذار 2013، </a:t>
            </a:r>
            <a:r>
              <a:rPr lang="ar-JO" dirty="0" smtClean="0"/>
              <a:t>والتي تضمنت</a:t>
            </a:r>
            <a:r>
              <a:rPr lang="ar-SA" dirty="0" smtClean="0"/>
              <a:t> </a:t>
            </a:r>
            <a:r>
              <a:rPr lang="ar-SA" dirty="0"/>
              <a:t>زيادة الطاقة الاستيعابية السنوية من </a:t>
            </a:r>
            <a:r>
              <a:rPr lang="ar-JO" dirty="0" smtClean="0"/>
              <a:t>3.5</a:t>
            </a:r>
            <a:r>
              <a:rPr lang="ar-SA" dirty="0" smtClean="0"/>
              <a:t> </a:t>
            </a:r>
            <a:r>
              <a:rPr lang="ar-SA" dirty="0"/>
              <a:t>مليون مسافر </a:t>
            </a:r>
            <a:r>
              <a:rPr lang="ar-SA" dirty="0" smtClean="0"/>
              <a:t>سنويًّا </a:t>
            </a:r>
            <a:r>
              <a:rPr lang="ar-SA" dirty="0"/>
              <a:t>إلى 9 ملايين مسافر </a:t>
            </a:r>
            <a:r>
              <a:rPr lang="ar-SA" dirty="0" smtClean="0"/>
              <a:t>سنويًّا.</a:t>
            </a:r>
            <a:endParaRPr lang="ar-JO" dirty="0" smtClean="0"/>
          </a:p>
          <a:p>
            <a:pPr marL="989013" indent="-361950" algn="just" rtl="1">
              <a:buFont typeface="Wingdings" panose="05000000000000000000" pitchFamily="2" charset="2"/>
              <a:buChar char="q"/>
            </a:pPr>
            <a:r>
              <a:rPr lang="ar-SA" dirty="0" smtClean="0"/>
              <a:t> </a:t>
            </a:r>
            <a:r>
              <a:rPr lang="ar-SA" dirty="0"/>
              <a:t>تم إطلاق المرحلة الثانية لمبنى المسافرين الجديد تحت رعاية صاحب السمو الملكي الأمير الحسين بن عبدالله ولي </a:t>
            </a:r>
            <a:r>
              <a:rPr lang="ar-SA" dirty="0" smtClean="0"/>
              <a:t>العهد</a:t>
            </a:r>
            <a:r>
              <a:rPr lang="ar-JO" dirty="0" smtClean="0"/>
              <a:t>، </a:t>
            </a:r>
            <a:r>
              <a:rPr lang="ar-SA" dirty="0" smtClean="0"/>
              <a:t>في </a:t>
            </a:r>
            <a:r>
              <a:rPr lang="ar-SA" dirty="0"/>
              <a:t>أيلول </a:t>
            </a:r>
            <a:r>
              <a:rPr lang="ar-SA" dirty="0" smtClean="0"/>
              <a:t>2016، </a:t>
            </a:r>
            <a:r>
              <a:rPr lang="ar-SA" dirty="0"/>
              <a:t>مما زاد من الطاقة الاستيعابية السنوية لتصل إلى 12 مليون مسافر </a:t>
            </a:r>
            <a:r>
              <a:rPr lang="ar-SA" dirty="0" smtClean="0"/>
              <a:t>سنويًّا</a:t>
            </a:r>
            <a:r>
              <a:rPr lang="en-US" dirty="0" smtClean="0"/>
              <a:t>.</a:t>
            </a:r>
            <a:r>
              <a:rPr lang="en-US" dirty="0"/>
              <a:t>  ​​</a:t>
            </a:r>
          </a:p>
          <a:p>
            <a:pPr marL="989013" indent="-361950" algn="just" rtl="1">
              <a:buFont typeface="Wingdings" panose="05000000000000000000" pitchFamily="2" charset="2"/>
              <a:buChar char="q"/>
            </a:pPr>
            <a:r>
              <a:rPr lang="ar-SA" dirty="0" smtClean="0"/>
              <a:t>تطوير </a:t>
            </a:r>
            <a:r>
              <a:rPr lang="ar-SA" dirty="0"/>
              <a:t>المدخل الرئيسي ليشمل سبع  مسارب </a:t>
            </a:r>
            <a:r>
              <a:rPr lang="ar-SA" dirty="0" smtClean="0"/>
              <a:t>تتضمن </a:t>
            </a:r>
            <a:r>
              <a:rPr lang="ar-SA" dirty="0"/>
              <a:t>التدقيق على السيارات </a:t>
            </a:r>
            <a:r>
              <a:rPr lang="ar-SA" dirty="0" smtClean="0"/>
              <a:t>وال</a:t>
            </a:r>
            <a:r>
              <a:rPr lang="ar-JO" dirty="0" smtClean="0"/>
              <a:t>أ</a:t>
            </a:r>
            <a:r>
              <a:rPr lang="ar-SA" dirty="0" smtClean="0"/>
              <a:t>متعة </a:t>
            </a:r>
            <a:r>
              <a:rPr lang="ar-SA" dirty="0"/>
              <a:t>قبل الدخول </a:t>
            </a:r>
            <a:r>
              <a:rPr lang="ar-JO" dirty="0" smtClean="0"/>
              <a:t>إ</a:t>
            </a:r>
            <a:r>
              <a:rPr lang="ar-SA" dirty="0" smtClean="0"/>
              <a:t>لى المطار</a:t>
            </a:r>
            <a:r>
              <a:rPr lang="ar-JO" dirty="0"/>
              <a:t>.</a:t>
            </a:r>
            <a:endParaRPr lang="en-US" dirty="0" smtClean="0"/>
          </a:p>
          <a:p>
            <a:pPr marL="989013" indent="-361950" algn="just" rtl="1">
              <a:buFont typeface="Wingdings" panose="05000000000000000000" pitchFamily="2" charset="2"/>
              <a:buChar char="q"/>
            </a:pPr>
            <a:r>
              <a:rPr lang="ar-SA" dirty="0" smtClean="0"/>
              <a:t>تطوير </a:t>
            </a:r>
            <a:r>
              <a:rPr lang="ar-SA" dirty="0"/>
              <a:t>البنية التحتية </a:t>
            </a:r>
            <a:r>
              <a:rPr lang="ar-SA" dirty="0" smtClean="0"/>
              <a:t>على </a:t>
            </a:r>
            <a:r>
              <a:rPr lang="ar-SA" dirty="0"/>
              <a:t>صعيد المرافق العامة والحدائق والمداخل المختلفة ضمن حرم </a:t>
            </a:r>
            <a:r>
              <a:rPr lang="ar-SA" dirty="0" smtClean="0"/>
              <a:t>المطار</a:t>
            </a:r>
            <a:r>
              <a:rPr lang="ar-JO" dirty="0" smtClean="0"/>
              <a:t>.</a:t>
            </a:r>
          </a:p>
          <a:p>
            <a:pPr marL="989013" indent="-361950" algn="just" rtl="1">
              <a:buFont typeface="Wingdings" panose="05000000000000000000" pitchFamily="2" charset="2"/>
              <a:buChar char="q"/>
            </a:pPr>
            <a:r>
              <a:rPr lang="ar-JO" dirty="0"/>
              <a:t>إ</a:t>
            </a:r>
            <a:r>
              <a:rPr lang="ar-SA" dirty="0" smtClean="0"/>
              <a:t>عادة </a:t>
            </a:r>
            <a:r>
              <a:rPr lang="ar-SA" dirty="0"/>
              <a:t>تأهيل المدرج الشمالي </a:t>
            </a:r>
            <a:r>
              <a:rPr lang="ar-SA" dirty="0" smtClean="0"/>
              <a:t>والذي شكل </a:t>
            </a:r>
            <a:r>
              <a:rPr lang="ar-JO" dirty="0"/>
              <a:t>إ</a:t>
            </a:r>
            <a:r>
              <a:rPr lang="ar-SA" dirty="0" smtClean="0"/>
              <a:t>ضافة </a:t>
            </a:r>
            <a:r>
              <a:rPr lang="ar-SA" dirty="0"/>
              <a:t>نوعية لخدمات </a:t>
            </a:r>
            <a:r>
              <a:rPr lang="ar-SA" dirty="0" smtClean="0"/>
              <a:t>المطار</a:t>
            </a:r>
            <a:r>
              <a:rPr lang="ar-JO" dirty="0" smtClean="0"/>
              <a:t>.</a:t>
            </a:r>
          </a:p>
        </p:txBody>
      </p:sp>
    </p:spTree>
    <p:extLst>
      <p:ext uri="{BB962C8B-B14F-4D97-AF65-F5344CB8AC3E}">
        <p14:creationId xmlns:p14="http://schemas.microsoft.com/office/powerpoint/2010/main" val="13071705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2" name="Rectangle 1"/>
          <p:cNvSpPr/>
          <p:nvPr/>
        </p:nvSpPr>
        <p:spPr>
          <a:xfrm>
            <a:off x="7391401" y="1725723"/>
            <a:ext cx="1197804" cy="369332"/>
          </a:xfrm>
          <a:prstGeom prst="rect">
            <a:avLst/>
          </a:prstGeom>
        </p:spPr>
        <p:txBody>
          <a:bodyPr wrap="square">
            <a:spAutoFit/>
          </a:bodyPr>
          <a:lstStyle/>
          <a:p>
            <a:pPr lvl="0" rtl="1"/>
            <a:r>
              <a:rPr lang="ar-JO" b="1" u="sng" dirty="0"/>
              <a:t>المشاريع</a:t>
            </a:r>
            <a:endParaRPr lang="en-US" dirty="0"/>
          </a:p>
        </p:txBody>
      </p:sp>
      <p:sp>
        <p:nvSpPr>
          <p:cNvPr id="3" name="Rectangle 2"/>
          <p:cNvSpPr/>
          <p:nvPr/>
        </p:nvSpPr>
        <p:spPr>
          <a:xfrm>
            <a:off x="428625" y="2514600"/>
            <a:ext cx="8288079" cy="2031325"/>
          </a:xfrm>
          <a:prstGeom prst="rect">
            <a:avLst/>
          </a:prstGeom>
        </p:spPr>
        <p:txBody>
          <a:bodyPr wrap="square">
            <a:spAutoFit/>
          </a:bodyPr>
          <a:lstStyle/>
          <a:p>
            <a:pPr marL="285750" indent="-285750" algn="just" rtl="1">
              <a:buFont typeface="Arial" panose="020B0604020202020204" pitchFamily="34" charset="0"/>
              <a:buChar char="•"/>
            </a:pPr>
            <a:r>
              <a:rPr lang="ar-JO" dirty="0"/>
              <a:t>تم استحداث مديرية تتبع المركبات الحكومية ومراقبة استخدامها </a:t>
            </a:r>
            <a:r>
              <a:rPr lang="ar-JO" dirty="0" smtClean="0"/>
              <a:t> عام 2015، ومن </a:t>
            </a:r>
            <a:r>
              <a:rPr lang="ar-JO" dirty="0"/>
              <a:t>اهم مهامها </a:t>
            </a:r>
            <a:r>
              <a:rPr lang="ar-JO" b="1" u="sng" dirty="0"/>
              <a:t>إ</a:t>
            </a:r>
            <a:r>
              <a:rPr lang="ar-JO" b="1" u="sng" dirty="0" smtClean="0"/>
              <a:t>دارة </a:t>
            </a:r>
            <a:r>
              <a:rPr lang="ar-JO" b="1" u="sng" dirty="0"/>
              <a:t>مشروع تتبع المركبات </a:t>
            </a:r>
            <a:r>
              <a:rPr lang="ar-JO" b="1" u="sng" dirty="0" smtClean="0"/>
              <a:t>والآليات </a:t>
            </a:r>
            <a:r>
              <a:rPr lang="ar-JO" b="1" u="sng" dirty="0"/>
              <a:t>الحكومية لإدارة ومراقبة مركبات </a:t>
            </a:r>
            <a:r>
              <a:rPr lang="ar-JO" b="1" u="sng" dirty="0" smtClean="0"/>
              <a:t>وآليات </a:t>
            </a:r>
            <a:r>
              <a:rPr lang="ar-JO" b="1" u="sng" dirty="0"/>
              <a:t>كافة الوزارات والدوائر الحكومية والمؤسسات والهيئات العامة والمستقلة </a:t>
            </a:r>
            <a:r>
              <a:rPr lang="ar-JO" dirty="0"/>
              <a:t>لضمان الاستخدام </a:t>
            </a:r>
            <a:r>
              <a:rPr lang="ar-JO" dirty="0" smtClean="0"/>
              <a:t>الأمثل لها، وذلك من </a:t>
            </a:r>
            <a:r>
              <a:rPr lang="ar-JO" dirty="0"/>
              <a:t>خلال ضبط حركة المركبات /</a:t>
            </a:r>
            <a:r>
              <a:rPr lang="ar-JO" dirty="0" smtClean="0"/>
              <a:t>الآليات </a:t>
            </a:r>
            <a:r>
              <a:rPr lang="ar-JO" dirty="0"/>
              <a:t>الحكومية لتنفيذ المهام المناطة بها فقط ضمن </a:t>
            </a:r>
            <a:r>
              <a:rPr lang="ar-JO" dirty="0" smtClean="0"/>
              <a:t>إطار </a:t>
            </a:r>
            <a:r>
              <a:rPr lang="ar-JO" dirty="0"/>
              <a:t>الاستخدام السليم </a:t>
            </a:r>
            <a:r>
              <a:rPr lang="ar-JO" dirty="0" smtClean="0"/>
              <a:t>للمركبات، حيث </a:t>
            </a:r>
            <a:r>
              <a:rPr lang="ar-JO" dirty="0"/>
              <a:t>شملت على تركيب 5000 وحدة تتبع </a:t>
            </a:r>
            <a:r>
              <a:rPr lang="ar-JO" dirty="0" smtClean="0"/>
              <a:t>إلكتروني </a:t>
            </a:r>
            <a:r>
              <a:rPr lang="ar-JO" dirty="0"/>
              <a:t>تابعة ل 118 جهة حكومية رئيسية و 227 جهة حكومية </a:t>
            </a:r>
            <a:r>
              <a:rPr lang="ar-JO" dirty="0" smtClean="0"/>
              <a:t>فرعية، ويتم حاليًّا تنفيذ المرحلة </a:t>
            </a:r>
            <a:r>
              <a:rPr lang="ar-JO" dirty="0"/>
              <a:t>الثانية من </a:t>
            </a:r>
            <a:r>
              <a:rPr lang="ar-JO" dirty="0" smtClean="0"/>
              <a:t>المشروع لغايات </a:t>
            </a:r>
            <a:r>
              <a:rPr lang="ar-JO" dirty="0"/>
              <a:t>شمول كافة المركبات </a:t>
            </a:r>
            <a:r>
              <a:rPr lang="ar-JO" dirty="0" smtClean="0"/>
              <a:t>الحكومية.</a:t>
            </a:r>
          </a:p>
          <a:p>
            <a:pPr marL="285750" indent="-285750" algn="just" rtl="1">
              <a:buFont typeface="Arial" panose="020B0604020202020204" pitchFamily="34" charset="0"/>
              <a:buChar char="•"/>
            </a:pPr>
            <a:endParaRPr lang="en-US" dirty="0"/>
          </a:p>
        </p:txBody>
      </p:sp>
    </p:spTree>
    <p:extLst>
      <p:ext uri="{BB962C8B-B14F-4D97-AF65-F5344CB8AC3E}">
        <p14:creationId xmlns:p14="http://schemas.microsoft.com/office/powerpoint/2010/main" val="132308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1333500" cy="1333500"/>
          </a:xfrm>
          <a:prstGeom prst="rect">
            <a:avLst/>
          </a:prstGeom>
        </p:spPr>
      </p:pic>
      <p:pic>
        <p:nvPicPr>
          <p:cNvPr id="8" name="Picture 7"/>
          <p:cNvPicPr/>
          <p:nvPr/>
        </p:nvPicPr>
        <p:blipFill>
          <a:blip r:embed="rId3" cstate="print">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7820025" y="457200"/>
            <a:ext cx="942975" cy="1076325"/>
          </a:xfrm>
          <a:prstGeom prst="rect">
            <a:avLst/>
          </a:prstGeom>
        </p:spPr>
      </p:pic>
      <p:sp>
        <p:nvSpPr>
          <p:cNvPr id="4" name="Rectangle 3"/>
          <p:cNvSpPr/>
          <p:nvPr/>
        </p:nvSpPr>
        <p:spPr>
          <a:xfrm>
            <a:off x="3124200" y="485701"/>
            <a:ext cx="4618805" cy="461665"/>
          </a:xfrm>
          <a:prstGeom prst="rect">
            <a:avLst/>
          </a:prstGeom>
        </p:spPr>
        <p:txBody>
          <a:bodyPr wrap="square">
            <a:spAutoFit/>
          </a:bodyPr>
          <a:lstStyle/>
          <a:p>
            <a:pPr algn="r" rtl="1"/>
            <a:r>
              <a:rPr lang="ar-JO" sz="2400" b="1" dirty="0" smtClean="0"/>
              <a:t>إنجازات وزارة النقل</a:t>
            </a:r>
            <a:endParaRPr lang="ar-JO" sz="2400" dirty="0"/>
          </a:p>
        </p:txBody>
      </p:sp>
      <p:sp>
        <p:nvSpPr>
          <p:cNvPr id="3" name="Rectangle 2"/>
          <p:cNvSpPr/>
          <p:nvPr/>
        </p:nvSpPr>
        <p:spPr>
          <a:xfrm>
            <a:off x="531628" y="2286000"/>
            <a:ext cx="8382000" cy="4247317"/>
          </a:xfrm>
          <a:prstGeom prst="rect">
            <a:avLst/>
          </a:prstGeom>
        </p:spPr>
        <p:txBody>
          <a:bodyPr wrap="square">
            <a:spAutoFit/>
          </a:bodyPr>
          <a:lstStyle/>
          <a:p>
            <a:pPr marL="285750" indent="-285750" algn="just" rtl="1">
              <a:buFont typeface="Arial" panose="020B0604020202020204" pitchFamily="34" charset="0"/>
              <a:buChar char="•"/>
            </a:pPr>
            <a:r>
              <a:rPr lang="ar-JO" dirty="0" smtClean="0"/>
              <a:t>حرصت الوزارة على المشاركة في جائزة الملك عبد الله الثاني لتميز الأداء الحكومي والشفافية منذ بداية انطلاقها، حيث حصلت الوزارة على مراكز متقدمة ولأكثر من مرة سواءً على مستوى النتائج الكلية أو على مستوى المعايير الرئيسية .</a:t>
            </a:r>
          </a:p>
          <a:p>
            <a:pPr marL="285750" indent="-285750" algn="just" rtl="1">
              <a:buFont typeface="Arial" panose="020B0604020202020204" pitchFamily="34" charset="0"/>
              <a:buChar char="•"/>
            </a:pPr>
            <a:endParaRPr lang="ar-JO" dirty="0" smtClean="0"/>
          </a:p>
          <a:p>
            <a:pPr marL="285750" indent="-285750" algn="just" rtl="1">
              <a:buFont typeface="Arial" panose="020B0604020202020204" pitchFamily="34" charset="0"/>
              <a:buChar char="•"/>
            </a:pPr>
            <a:r>
              <a:rPr lang="ar-JO" dirty="0" smtClean="0"/>
              <a:t>حصلت </a:t>
            </a:r>
            <a:r>
              <a:rPr lang="ar-JO" dirty="0"/>
              <a:t>الوزارة على المركز الثالث للمرحلة البرونزية للدورة الخامسة (2010/2011) عن فئة الوزارات المشاركة لأكثر من مرة بجائزة الملك عبد الله الثاني لتميز </a:t>
            </a:r>
            <a:r>
              <a:rPr lang="ar-JO" dirty="0" smtClean="0"/>
              <a:t>الأداء </a:t>
            </a:r>
            <a:r>
              <a:rPr lang="ar-JO" dirty="0"/>
              <a:t>الحكومي والشفافية، الأمر الذي انعكس بشكل إيجابي وواضح على رفع مستوى </a:t>
            </a:r>
            <a:r>
              <a:rPr lang="ar-JO" dirty="0" smtClean="0"/>
              <a:t>الأداء </a:t>
            </a:r>
            <a:r>
              <a:rPr lang="ar-JO" dirty="0"/>
              <a:t>المؤسسي </a:t>
            </a:r>
            <a:r>
              <a:rPr lang="ar-JO" dirty="0" smtClean="0"/>
              <a:t>للوزارة .</a:t>
            </a:r>
            <a:endParaRPr lang="ar-JO" dirty="0"/>
          </a:p>
          <a:p>
            <a:pPr marL="285750" indent="-285750" algn="just" rtl="1">
              <a:buFont typeface="Arial" panose="020B0604020202020204" pitchFamily="34" charset="0"/>
              <a:buChar char="•"/>
            </a:pPr>
            <a:endParaRPr lang="ar-JO" dirty="0"/>
          </a:p>
          <a:p>
            <a:pPr marL="285750" indent="-285750" algn="just" rtl="1">
              <a:buFont typeface="Arial" panose="020B0604020202020204" pitchFamily="34" charset="0"/>
              <a:buChar char="•"/>
            </a:pPr>
            <a:r>
              <a:rPr lang="ar-JO" dirty="0"/>
              <a:t>وكان </a:t>
            </a:r>
            <a:r>
              <a:rPr lang="ar-JO" dirty="0" smtClean="0"/>
              <a:t>تحدي الوزارة واضحًا </a:t>
            </a:r>
            <a:r>
              <a:rPr lang="ar-JO" dirty="0"/>
              <a:t>عند </a:t>
            </a:r>
            <a:r>
              <a:rPr lang="ar-JO" dirty="0" smtClean="0"/>
              <a:t>نجاحها </a:t>
            </a:r>
            <a:r>
              <a:rPr lang="ar-JO" dirty="0"/>
              <a:t>للمرة الثانية على التوالي في الدورة السادسة (2012/2013) والحصول على المركز الثاني للمرحلة الفضية وذلك نتيجة </a:t>
            </a:r>
            <a:r>
              <a:rPr lang="ar-JO" dirty="0" smtClean="0"/>
              <a:t>الجهود </a:t>
            </a:r>
            <a:r>
              <a:rPr lang="ar-JO" dirty="0"/>
              <a:t>المكثفة </a:t>
            </a:r>
            <a:r>
              <a:rPr lang="ar-JO" dirty="0" smtClean="0"/>
              <a:t>و العمل الدؤوب في تطوير العمل.</a:t>
            </a:r>
          </a:p>
          <a:p>
            <a:pPr marL="285750" indent="-285750" algn="just" rtl="1">
              <a:buFont typeface="Arial" panose="020B0604020202020204" pitchFamily="34" charset="0"/>
              <a:buChar char="•"/>
            </a:pPr>
            <a:endParaRPr lang="ar-JO" dirty="0"/>
          </a:p>
          <a:p>
            <a:pPr marL="285750" indent="-285750" algn="just" rtl="1">
              <a:buFont typeface="Arial" panose="020B0604020202020204" pitchFamily="34" charset="0"/>
              <a:buChar char="•"/>
            </a:pPr>
            <a:r>
              <a:rPr lang="ar-JO" dirty="0"/>
              <a:t>حصلت وزارة النقل في الدورة السابعة (2014/2015) على المرحلة البرونزية/ ختم </a:t>
            </a:r>
            <a:r>
              <a:rPr lang="ar-JO" dirty="0" smtClean="0"/>
              <a:t>التميز، حيث كانت الوزارة من </a:t>
            </a:r>
            <a:r>
              <a:rPr lang="ar-JO" dirty="0"/>
              <a:t>ضمن المراكز </a:t>
            </a:r>
            <a:r>
              <a:rPr lang="ar-JO" dirty="0" smtClean="0"/>
              <a:t>العشرة الأولى </a:t>
            </a:r>
            <a:r>
              <a:rPr lang="ar-JO" dirty="0"/>
              <a:t>لكل من معايير القيادة/النتائج الرئيسية/الاستراتيجية</a:t>
            </a:r>
            <a:r>
              <a:rPr lang="ar-JO" dirty="0" smtClean="0"/>
              <a:t>.</a:t>
            </a:r>
          </a:p>
          <a:p>
            <a:pPr marL="285750" indent="-285750" algn="just" rtl="1">
              <a:buFont typeface="Arial" panose="020B0604020202020204" pitchFamily="34" charset="0"/>
              <a:buChar char="•"/>
            </a:pPr>
            <a:endParaRPr lang="ar-JO" dirty="0">
              <a:solidFill>
                <a:srgbClr val="FF0000"/>
              </a:solidFill>
            </a:endParaRPr>
          </a:p>
          <a:p>
            <a:pPr marL="285750" indent="-285750" algn="just" rtl="1">
              <a:buFont typeface="Arial" panose="020B0604020202020204" pitchFamily="34" charset="0"/>
              <a:buChar char="•"/>
            </a:pPr>
            <a:endParaRPr lang="ar-JO" dirty="0">
              <a:solidFill>
                <a:srgbClr val="FF0000"/>
              </a:solidFill>
            </a:endParaRPr>
          </a:p>
        </p:txBody>
      </p:sp>
      <p:sp>
        <p:nvSpPr>
          <p:cNvPr id="9" name="Rectangle 8"/>
          <p:cNvSpPr/>
          <p:nvPr/>
        </p:nvSpPr>
        <p:spPr>
          <a:xfrm>
            <a:off x="6942220" y="1718191"/>
            <a:ext cx="1393330" cy="369332"/>
          </a:xfrm>
          <a:prstGeom prst="rect">
            <a:avLst/>
          </a:prstGeom>
        </p:spPr>
        <p:txBody>
          <a:bodyPr wrap="none">
            <a:spAutoFit/>
          </a:bodyPr>
          <a:lstStyle/>
          <a:p>
            <a:pPr lvl="0" rtl="1"/>
            <a:r>
              <a:rPr lang="ar-JO" b="1" u="sng" dirty="0" smtClean="0"/>
              <a:t>في مجال التميز:</a:t>
            </a:r>
            <a:endParaRPr lang="en-US" b="1" dirty="0"/>
          </a:p>
        </p:txBody>
      </p:sp>
    </p:spTree>
    <p:extLst>
      <p:ext uri="{BB962C8B-B14F-4D97-AF65-F5344CB8AC3E}">
        <p14:creationId xmlns:p14="http://schemas.microsoft.com/office/powerpoint/2010/main" val="1438709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740</TotalTime>
  <Words>5737</Words>
  <Application>Microsoft Office PowerPoint</Application>
  <PresentationFormat>On-screen Show (4:3)</PresentationFormat>
  <Paragraphs>313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إنجازات قطاع النقل خلال 100 عام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انجازات قطاع النقل خلال 100 عام</dc:title>
  <dc:creator>hassan</dc:creator>
  <cp:lastModifiedBy>Eman I. Saleh</cp:lastModifiedBy>
  <cp:revision>112</cp:revision>
  <dcterms:created xsi:type="dcterms:W3CDTF">2006-08-16T00:00:00Z</dcterms:created>
  <dcterms:modified xsi:type="dcterms:W3CDTF">2021-05-18T10:01:00Z</dcterms:modified>
</cp:coreProperties>
</file>